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7" r:id="rId3"/>
    <p:sldId id="262" r:id="rId4"/>
    <p:sldId id="261" r:id="rId5"/>
    <p:sldId id="298" r:id="rId6"/>
    <p:sldId id="263" r:id="rId7"/>
    <p:sldId id="294" r:id="rId8"/>
    <p:sldId id="296" r:id="rId9"/>
    <p:sldId id="264" r:id="rId10"/>
    <p:sldId id="290" r:id="rId11"/>
    <p:sldId id="265" r:id="rId12"/>
    <p:sldId id="289" r:id="rId13"/>
    <p:sldId id="291" r:id="rId14"/>
    <p:sldId id="292" r:id="rId15"/>
    <p:sldId id="266" r:id="rId16"/>
    <p:sldId id="293" r:id="rId17"/>
    <p:sldId id="297" r:id="rId18"/>
    <p:sldId id="286" r:id="rId19"/>
    <p:sldId id="300" r:id="rId20"/>
    <p:sldId id="267" r:id="rId21"/>
    <p:sldId id="288" r:id="rId22"/>
    <p:sldId id="295" r:id="rId23"/>
    <p:sldId id="274" r:id="rId24"/>
    <p:sldId id="275" r:id="rId25"/>
    <p:sldId id="299" r:id="rId26"/>
    <p:sldId id="287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559BDD-3A3F-43FA-8F13-46B5C8B968B4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48268B-89DC-47BD-803B-897CA656B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7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04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47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8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33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19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47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56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69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50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8268B-89DC-47BD-803B-897CA656BA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632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75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18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9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72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36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83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2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73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17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6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40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90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83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268B-89DC-47BD-803B-897CA656BA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2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0E11-0009-9580-B288-E886FE0D1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9F5AE-04F4-DB06-D89D-6A5583AFE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4D439-FCB8-7E89-2EF2-4313EF50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2A92-74AC-4E15-BF7F-F15BC99401FB}" type="datetime1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4E57A-BAE3-69CD-8ED0-EF1DC935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C094E-19EE-36B3-3A7A-E91A6197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2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4284-A39E-4ADD-11C6-602EA1845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AB717-68E8-78A3-DF74-1CF56E8DA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DDA8E-AF5B-C7FC-771F-A353313B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533-D409-4543-8466-32B42BF67E56}" type="datetime1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3050D-748C-B7E5-5087-877B81A9A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7114F-F125-394C-D41A-1B49674B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6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0D9905-C32E-D945-D7E8-FF97D3EB4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3D3E4-41D3-76B4-0FEC-7BAEA4F51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F43C1-BDF7-1BD0-79FC-D5E446BA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9D2E-0116-483B-BA91-1C360D0C6556}" type="datetime1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E2791-FCAB-7141-1EF0-3A3B75D4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B9F01-CD79-D3C9-D4CB-065D1AC8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81683" y="6095"/>
            <a:ext cx="0" cy="6464935"/>
          </a:xfrm>
          <a:custGeom>
            <a:avLst/>
            <a:gdLst/>
            <a:ahLst/>
            <a:cxnLst/>
            <a:rect l="l" t="t" r="r" b="b"/>
            <a:pathLst>
              <a:path h="6464935">
                <a:moveTo>
                  <a:pt x="0" y="0"/>
                </a:moveTo>
                <a:lnTo>
                  <a:pt x="0" y="6464465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724900" y="5734811"/>
            <a:ext cx="0" cy="1123315"/>
          </a:xfrm>
          <a:custGeom>
            <a:avLst/>
            <a:gdLst/>
            <a:ahLst/>
            <a:cxnLst/>
            <a:rect l="l" t="t" r="r" b="b"/>
            <a:pathLst>
              <a:path h="1123315">
                <a:moveTo>
                  <a:pt x="0" y="0"/>
                </a:moveTo>
                <a:lnTo>
                  <a:pt x="0" y="1122743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881359" y="1597152"/>
            <a:ext cx="0" cy="5260975"/>
          </a:xfrm>
          <a:custGeom>
            <a:avLst/>
            <a:gdLst/>
            <a:ahLst/>
            <a:cxnLst/>
            <a:rect l="l" t="t" r="r" b="b"/>
            <a:pathLst>
              <a:path h="5260975">
                <a:moveTo>
                  <a:pt x="0" y="0"/>
                </a:moveTo>
                <a:lnTo>
                  <a:pt x="0" y="5260693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10104" y="1402156"/>
            <a:ext cx="5972809" cy="2336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10104" y="4174007"/>
            <a:ext cx="647319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5458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8/15/2024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A2111-8F13-4D6F-B20C-1B5D256DB1CB}" type="datetime1">
              <a:rPr lang="en-US" smtClean="0"/>
              <a:t>8/15/2024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9850">
              <a:lnSpc>
                <a:spcPts val="104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81683" y="6095"/>
            <a:ext cx="0" cy="6464935"/>
          </a:xfrm>
          <a:custGeom>
            <a:avLst/>
            <a:gdLst/>
            <a:ahLst/>
            <a:cxnLst/>
            <a:rect l="l" t="t" r="r" b="b"/>
            <a:pathLst>
              <a:path h="6464935">
                <a:moveTo>
                  <a:pt x="0" y="0"/>
                </a:moveTo>
                <a:lnTo>
                  <a:pt x="0" y="6464465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724900" y="5734811"/>
            <a:ext cx="0" cy="1123315"/>
          </a:xfrm>
          <a:custGeom>
            <a:avLst/>
            <a:gdLst/>
            <a:ahLst/>
            <a:cxnLst/>
            <a:rect l="l" t="t" r="r" b="b"/>
            <a:pathLst>
              <a:path h="1123315">
                <a:moveTo>
                  <a:pt x="0" y="0"/>
                </a:moveTo>
                <a:lnTo>
                  <a:pt x="0" y="1122743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881359" y="1597152"/>
            <a:ext cx="0" cy="5260975"/>
          </a:xfrm>
          <a:custGeom>
            <a:avLst/>
            <a:gdLst/>
            <a:ahLst/>
            <a:cxnLst/>
            <a:rect l="l" t="t" r="r" b="b"/>
            <a:pathLst>
              <a:path h="5260975">
                <a:moveTo>
                  <a:pt x="0" y="0"/>
                </a:moveTo>
                <a:lnTo>
                  <a:pt x="0" y="5260693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10104" y="1402156"/>
            <a:ext cx="5972809" cy="2336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10104" y="4174007"/>
            <a:ext cx="647319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5458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8/15/2024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AEB60-ED09-4520-9A7D-6872EFE70DCD}" type="datetime1">
              <a:rPr lang="en-US" smtClean="0"/>
              <a:t>8/15/2024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9850">
              <a:lnSpc>
                <a:spcPts val="104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91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5458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8/15/2024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31BDE-B010-488B-8824-A4795E419F80}" type="datetime1">
              <a:rPr lang="en-US" smtClean="0"/>
              <a:t>8/15/2024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9850">
              <a:lnSpc>
                <a:spcPts val="104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61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8/15/2024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83D67-948C-468F-88B5-7C32F3E2815F}" type="datetime1">
              <a:rPr lang="en-US" smtClean="0"/>
              <a:t>8/15/2024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9850">
              <a:lnSpc>
                <a:spcPts val="104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16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2284"/>
          </a:xfrm>
          <a:custGeom>
            <a:avLst/>
            <a:gdLst/>
            <a:ahLst/>
            <a:cxnLst/>
            <a:rect l="l" t="t" r="r" b="b"/>
            <a:pathLst>
              <a:path w="12192000" h="6852284">
                <a:moveTo>
                  <a:pt x="12192000" y="0"/>
                </a:moveTo>
                <a:lnTo>
                  <a:pt x="0" y="0"/>
                </a:lnTo>
                <a:lnTo>
                  <a:pt x="0" y="6851904"/>
                </a:lnTo>
                <a:lnTo>
                  <a:pt x="12192000" y="6851904"/>
                </a:lnTo>
                <a:lnTo>
                  <a:pt x="12192000" y="0"/>
                </a:lnTo>
                <a:close/>
              </a:path>
            </a:pathLst>
          </a:custGeom>
          <a:solidFill>
            <a:srgbClr val="C8B8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648711" y="2744723"/>
            <a:ext cx="6905625" cy="440690"/>
          </a:xfrm>
          <a:custGeom>
            <a:avLst/>
            <a:gdLst/>
            <a:ahLst/>
            <a:cxnLst/>
            <a:rect l="l" t="t" r="r" b="b"/>
            <a:pathLst>
              <a:path w="6905625" h="440689">
                <a:moveTo>
                  <a:pt x="6905244" y="0"/>
                </a:moveTo>
                <a:lnTo>
                  <a:pt x="0" y="0"/>
                </a:lnTo>
                <a:lnTo>
                  <a:pt x="0" y="440436"/>
                </a:lnTo>
                <a:lnTo>
                  <a:pt x="6905244" y="440436"/>
                </a:lnTo>
                <a:lnTo>
                  <a:pt x="6905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48711" y="2744723"/>
            <a:ext cx="6905625" cy="440690"/>
          </a:xfrm>
          <a:custGeom>
            <a:avLst/>
            <a:gdLst/>
            <a:ahLst/>
            <a:cxnLst/>
            <a:rect l="l" t="t" r="r" b="b"/>
            <a:pathLst>
              <a:path w="6905625" h="440689">
                <a:moveTo>
                  <a:pt x="0" y="440436"/>
                </a:moveTo>
                <a:lnTo>
                  <a:pt x="6905244" y="440436"/>
                </a:lnTo>
                <a:lnTo>
                  <a:pt x="6905244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81683" y="6095"/>
            <a:ext cx="0" cy="6464935"/>
          </a:xfrm>
          <a:custGeom>
            <a:avLst/>
            <a:gdLst/>
            <a:ahLst/>
            <a:cxnLst/>
            <a:rect l="l" t="t" r="r" b="b"/>
            <a:pathLst>
              <a:path h="6464935">
                <a:moveTo>
                  <a:pt x="0" y="0"/>
                </a:moveTo>
                <a:lnTo>
                  <a:pt x="0" y="6464465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724900" y="5734811"/>
            <a:ext cx="0" cy="1123315"/>
          </a:xfrm>
          <a:custGeom>
            <a:avLst/>
            <a:gdLst/>
            <a:ahLst/>
            <a:cxnLst/>
            <a:rect l="l" t="t" r="r" b="b"/>
            <a:pathLst>
              <a:path h="1123315">
                <a:moveTo>
                  <a:pt x="0" y="0"/>
                </a:moveTo>
                <a:lnTo>
                  <a:pt x="0" y="1122743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881359" y="1597152"/>
            <a:ext cx="0" cy="5260975"/>
          </a:xfrm>
          <a:custGeom>
            <a:avLst/>
            <a:gdLst/>
            <a:ahLst/>
            <a:cxnLst/>
            <a:rect l="l" t="t" r="r" b="b"/>
            <a:pathLst>
              <a:path h="5260975">
                <a:moveTo>
                  <a:pt x="0" y="0"/>
                </a:moveTo>
                <a:lnTo>
                  <a:pt x="0" y="5260693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8863" y="414223"/>
            <a:ext cx="6303898" cy="109301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1035" y="1594053"/>
            <a:ext cx="6697853" cy="10930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8/15/2024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A11E8-5A65-44B2-AE06-9E0DCD864547}" type="datetime1">
              <a:rPr lang="en-US" smtClean="0"/>
              <a:t>8/15/2024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9850">
              <a:lnSpc>
                <a:spcPts val="104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91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01400" y="6271259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1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8/15/2024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23103-6F36-41D5-8FD3-4996767939A4}" type="datetime1">
              <a:rPr lang="en-US" smtClean="0"/>
              <a:t>8/15/2024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9850">
              <a:lnSpc>
                <a:spcPts val="104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5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5995B-9638-82A6-FD1D-05551A12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51C3F-6FFC-5B89-BAFE-4CF6A09D2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A3FC8-8A0B-3202-772D-FC1EAECC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F4D-2B04-4BD4-893F-5BAE11314FC2}" type="datetime1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657F5-BD9F-D675-11EC-2E428290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9403-3D15-197B-9B24-95429D69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61EB-D820-E3BD-32C3-C7CD48DE5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61420-8EFF-FE8B-77E3-70553F1F1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9518C-7A31-5A48-CE34-86FD8A23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E98F-1C67-4F4D-AD14-D07F7435D210}" type="datetime1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35B30-1E4C-AD90-6E48-EA56E838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2497D-023E-AE36-6AE7-25674DDA7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84A5B-E7CF-3AC3-056D-EA75200B3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20D40-AB5A-533A-690E-0F34BE268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B5F76-EA44-20C3-10B8-211A682DF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209C7-831A-EC4F-A1FC-BB5BEC3D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585C-2EC9-4999-874D-632DD55BAC4F}" type="datetime1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13184-748A-C989-0021-D30EB9B3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12FF0-B470-797F-11D7-EE181A5D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96E4-CDA6-F4D1-ABF9-6754D81D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3C951-4BB4-4C38-FE15-407AF6ED2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CAA40-5818-EBFD-4849-E08035483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89855-E1D8-86C6-0451-D0E5F9150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4646E-4355-18B2-6F9F-D50892379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5C05E-0EE4-766E-9C19-08F46E4A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8EEA-EAD0-46A0-BEC1-BD6FF852A86B}" type="datetime1">
              <a:rPr lang="en-US" smtClean="0"/>
              <a:t>8/15/2024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75523-EFFC-BC8F-5EC5-C7E21425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870C06-107B-84C7-F8EF-1F984385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8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0C439-28A1-B166-F3F7-FD329AFC8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9AB58-B83D-FCA1-61E3-EC580A06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C07C-7494-49F2-8DB5-15878E91454D}" type="datetime1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80927-D38A-904B-9BF3-CC73BF392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513DC-E311-B31C-0E2D-0BD1EAE7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2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448BD5-7386-80C6-4D49-8CBF5E74B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9642-65B6-4264-BF5F-98911E882F33}" type="datetime1">
              <a:rPr lang="en-US" smtClean="0"/>
              <a:t>8/15/2024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2B125-B1B1-DABE-C976-C516AAD8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1E401-777D-BCAF-3AD2-D75EEB4D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4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47B6-D320-964F-0D7B-BBF16D7C2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A83F4-674A-6081-11D3-F3B4B7259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5CAC0-0215-5700-0F76-87C0354DA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60E58-6393-C595-E121-9E76CA36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1D89-F7ED-450D-9A03-B98819D82F2A}" type="datetime1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CB9B4-A8D9-7E1F-353D-FE0A5326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4ADC8-A0D0-8C00-A38B-4C85B9D7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9535-5C17-B461-3B41-958394185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C9447A-731A-9046-6FAC-CD8924282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817B8-6471-EFDB-CE52-06909C11B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168CD-7521-EE11-3147-D591745E3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747C-0B7F-47DB-9990-C70F9560F15F}" type="datetime1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7A7A2-2F1D-DD3F-33C8-A3956DD1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55626-E097-068D-880B-7B51818A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89C2A0-2F7A-1723-9C80-D59A8DFE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0C462-F3C4-C1A8-2F6C-EC2E59E58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3DB10-D4F1-87E5-C44B-674D5E0AF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72AF6-7BD2-463B-A553-517DD9D05E5E}" type="datetime1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D9E9E-9193-011D-D311-0DCDAC3E4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8/15/2024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61063-C74C-469A-8461-0F83D8DF3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D9EA33-D151-4F8A-A3D4-33421E9A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3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1683" y="6095"/>
            <a:ext cx="0" cy="6464935"/>
          </a:xfrm>
          <a:custGeom>
            <a:avLst/>
            <a:gdLst/>
            <a:ahLst/>
            <a:cxnLst/>
            <a:rect l="l" t="t" r="r" b="b"/>
            <a:pathLst>
              <a:path h="6464935">
                <a:moveTo>
                  <a:pt x="0" y="0"/>
                </a:moveTo>
                <a:lnTo>
                  <a:pt x="0" y="6464465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724900" y="5734811"/>
            <a:ext cx="0" cy="1123315"/>
          </a:xfrm>
          <a:custGeom>
            <a:avLst/>
            <a:gdLst/>
            <a:ahLst/>
            <a:cxnLst/>
            <a:rect l="l" t="t" r="r" b="b"/>
            <a:pathLst>
              <a:path h="1123315">
                <a:moveTo>
                  <a:pt x="0" y="0"/>
                </a:moveTo>
                <a:lnTo>
                  <a:pt x="0" y="1122743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881359" y="1597152"/>
            <a:ext cx="0" cy="5260975"/>
          </a:xfrm>
          <a:custGeom>
            <a:avLst/>
            <a:gdLst/>
            <a:ahLst/>
            <a:cxnLst/>
            <a:rect l="l" t="t" r="r" b="b"/>
            <a:pathLst>
              <a:path h="5260975">
                <a:moveTo>
                  <a:pt x="0" y="0"/>
                </a:moveTo>
                <a:lnTo>
                  <a:pt x="0" y="5260693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63088" y="3508628"/>
            <a:ext cx="6465823" cy="727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4992" y="1315669"/>
            <a:ext cx="5652770" cy="3068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5458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8/15/2024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A2F8A-3A83-4DFC-9C9D-C67FE40DA50B}" type="datetime1">
              <a:rPr lang="en-US" smtClean="0"/>
              <a:t>8/15/2024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39502" y="6320053"/>
            <a:ext cx="21717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9850">
              <a:lnSpc>
                <a:spcPts val="104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3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teaching-learning/academic-proposals/index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teaching-learning/academic-proposals/undergraduate/course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.purdue.edu/faculty-staff/curriculum/index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pixabay.com/fr/point-d-interrogation-poire-pensez-2010009/" TargetMode="Externa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icpedia.org/chalkboard/a/agenda.html" TargetMode="Externa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gall.com/meeting-png/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3764su17.tracigardner.com/page/2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blicdomainpictures.net/en/view-image.php?image=52235&amp;picture=due-date-calendar" TargetMode="External"/><Relationship Id="rId5" Type="http://schemas.openxmlformats.org/officeDocument/2006/relationships/image" Target="../media/image27.jpg"/><Relationship Id="rId4" Type="http://schemas.openxmlformats.org/officeDocument/2006/relationships/hyperlink" Target="mailto:claundergrad@purdue.ed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laundergrad@purdue.ed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pixabay.com/fr/point-d-interrogation-poire-pensez-2010009/" TargetMode="Externa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speech-bubbles-hello-cartoon-1379252/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bluediamondgallery.com/wooden-tile/g/goals.html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purdue.datacookbook.com/institution/terms/291845" TargetMode="External"/><Relationship Id="rId7" Type="http://schemas.openxmlformats.org/officeDocument/2006/relationships/hyperlink" Target="mailto:morrow23@purdue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gaarder@purdue.edu" TargetMode="External"/><Relationship Id="rId5" Type="http://schemas.openxmlformats.org/officeDocument/2006/relationships/hyperlink" Target="https://purdue.curriculog.com/approval-processes" TargetMode="External"/><Relationship Id="rId4" Type="http://schemas.openxmlformats.org/officeDocument/2006/relationships/hyperlink" Target="https://purdue.datacookbook.com/institution/collections/835?_ga=2.228486932.824606505.1721667615-957434249.1705434744" TargetMode="Externa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610104" y="1402156"/>
            <a:ext cx="5972809" cy="227369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6830" marR="5080">
              <a:lnSpc>
                <a:spcPts val="5840"/>
              </a:lnSpc>
              <a:spcBef>
                <a:spcPts val="830"/>
              </a:spcBef>
            </a:pPr>
            <a:r>
              <a:rPr sz="5400" dirty="0">
                <a:solidFill>
                  <a:srgbClr val="C8B891"/>
                </a:solidFill>
                <a:latin typeface="Impact"/>
                <a:cs typeface="Impact"/>
              </a:rPr>
              <a:t>CURRICULUM</a:t>
            </a:r>
            <a:r>
              <a:rPr sz="5400" spc="-30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5400" spc="-10" dirty="0">
                <a:solidFill>
                  <a:srgbClr val="C8B891"/>
                </a:solidFill>
                <a:latin typeface="Impact"/>
                <a:cs typeface="Impact"/>
              </a:rPr>
              <a:t>SUMMIT </a:t>
            </a:r>
            <a:r>
              <a:rPr sz="5400" spc="-20" dirty="0">
                <a:solidFill>
                  <a:srgbClr val="C8B891"/>
                </a:solidFill>
                <a:latin typeface="Impact"/>
                <a:cs typeface="Impact"/>
              </a:rPr>
              <a:t>202</a:t>
            </a:r>
            <a:r>
              <a:rPr lang="en-US" sz="5400" spc="-20" dirty="0">
                <a:solidFill>
                  <a:srgbClr val="C8B891"/>
                </a:solidFill>
                <a:latin typeface="Impact"/>
                <a:cs typeface="Impact"/>
              </a:rPr>
              <a:t>4</a:t>
            </a:r>
            <a:endParaRPr sz="5400" dirty="0">
              <a:latin typeface="Impact"/>
              <a:cs typeface="Impact"/>
            </a:endParaRPr>
          </a:p>
          <a:p>
            <a:pPr marL="12700" marR="2997200">
              <a:lnSpc>
                <a:spcPct val="100000"/>
              </a:lnSpc>
              <a:spcBef>
                <a:spcPts val="509"/>
              </a:spcBef>
            </a:pPr>
            <a:r>
              <a:rPr lang="en-US" sz="2000" b="1" spc="-20" dirty="0">
                <a:solidFill>
                  <a:srgbClr val="FFFFFF"/>
                </a:solidFill>
              </a:rPr>
              <a:t>Joel Ebarb </a:t>
            </a:r>
            <a:br>
              <a:rPr lang="en-US" sz="2000" b="1" spc="-20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  <a:latin typeface="Calibri"/>
                <a:cs typeface="Calibri"/>
              </a:rPr>
              <a:t>Executive Associate Dean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2610104" y="3897618"/>
            <a:ext cx="6473190" cy="144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indent="0">
              <a:spcBef>
                <a:spcPts val="100"/>
              </a:spcBef>
              <a:buNone/>
            </a:pPr>
            <a:r>
              <a:rPr lang="en-US" sz="2000" spc="-10" dirty="0">
                <a:solidFill>
                  <a:srgbClr val="FFFFFF"/>
                </a:solidFill>
              </a:rPr>
              <a:t>Renée Gaarder</a:t>
            </a:r>
          </a:p>
          <a:p>
            <a:pPr marL="0" marR="5080" indent="0">
              <a:spcBef>
                <a:spcPts val="100"/>
              </a:spcBef>
              <a:buNone/>
            </a:pPr>
            <a:r>
              <a:rPr lang="en-US" sz="2000" spc="-10" dirty="0">
                <a:solidFill>
                  <a:srgbClr val="FFFFFF"/>
                </a:solidFill>
              </a:rPr>
              <a:t>Academic Program Manager</a:t>
            </a:r>
          </a:p>
          <a:p>
            <a:pPr marL="0" marR="5080" indent="0">
              <a:spcBef>
                <a:spcPts val="100"/>
              </a:spcBef>
              <a:buNone/>
            </a:pPr>
            <a:endParaRPr lang="en-US" sz="2000" spc="-10" dirty="0">
              <a:solidFill>
                <a:srgbClr val="FFFFFF"/>
              </a:solidFill>
            </a:endParaRPr>
          </a:p>
          <a:p>
            <a:pPr marL="0" marR="5080" indent="0">
              <a:spcBef>
                <a:spcPts val="100"/>
              </a:spcBef>
              <a:buNone/>
            </a:pPr>
            <a:r>
              <a:rPr lang="en-US" sz="2000" spc="-10" dirty="0">
                <a:solidFill>
                  <a:srgbClr val="FFFFFF"/>
                </a:solidFill>
              </a:rPr>
              <a:t>Carmen Morrow</a:t>
            </a:r>
          </a:p>
          <a:p>
            <a:pPr marL="0" marR="5080" indent="0">
              <a:spcBef>
                <a:spcPts val="100"/>
              </a:spcBef>
              <a:buNone/>
            </a:pPr>
            <a:r>
              <a:rPr lang="en-US" sz="2000" spc="-10" dirty="0">
                <a:solidFill>
                  <a:srgbClr val="FFFFFF"/>
                </a:solidFill>
              </a:rPr>
              <a:t>Undergraduate Curriculum Coordinator</a:t>
            </a:r>
            <a:endParaRPr sz="2000" spc="-10" dirty="0">
              <a:solidFill>
                <a:srgbClr val="FFFFFF"/>
              </a:solidFill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9739" y="5891784"/>
            <a:ext cx="4319016" cy="4572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89B0F2-2BA8-687C-D09A-6E7446E44A3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5D9BA-6872-333C-5B5E-F2CB6334714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69850">
              <a:lnSpc>
                <a:spcPts val="1045"/>
              </a:lnSpc>
            </a:pPr>
            <a:fld id="{81D60167-4931-47E6-BA6A-407CBD079E47}" type="slidenum">
              <a:rPr lang="en-US" spc="-5" smtClean="0">
                <a:solidFill>
                  <a:srgbClr val="FFFFFF"/>
                </a:solidFill>
              </a:rPr>
              <a:t>1</a:t>
            </a:fld>
            <a:endParaRPr lang="en-US"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935" y="0"/>
            <a:ext cx="9885045" cy="9214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333375">
              <a:lnSpc>
                <a:spcPts val="4165"/>
              </a:lnSpc>
              <a:spcBef>
                <a:spcPts val="2985"/>
              </a:spcBef>
            </a:pP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CLA</a:t>
            </a:r>
            <a:r>
              <a:rPr sz="3600" spc="10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lang="en-US" sz="3600" dirty="0">
                <a:solidFill>
                  <a:srgbClr val="C8B891"/>
                </a:solidFill>
                <a:latin typeface="Impact"/>
                <a:cs typeface="Impact"/>
              </a:rPr>
              <a:t>Curriculum Summit 2024</a:t>
            </a:r>
            <a:endParaRPr sz="36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3935" y="997465"/>
            <a:ext cx="957986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b="1" dirty="0">
                <a:solidFill>
                  <a:srgbClr val="54585F"/>
                </a:solidFill>
                <a:latin typeface="Calibri"/>
                <a:cs typeface="Calibri"/>
              </a:rPr>
              <a:t>CLA Proposal Workflow and Timeline – New Major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C011E2-8FB3-2A75-8E0B-E06E1AE4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56872E-2341-9B0C-6FCF-3161FB5E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C81DB-1F53-0894-97BB-0B6CD1184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320" y="1383827"/>
            <a:ext cx="7305360" cy="54790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700" y="6356351"/>
            <a:ext cx="3036268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32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935" y="0"/>
            <a:ext cx="9885045" cy="9214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333375">
              <a:lnSpc>
                <a:spcPts val="4165"/>
              </a:lnSpc>
              <a:spcBef>
                <a:spcPts val="2985"/>
              </a:spcBef>
            </a:pP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CLA</a:t>
            </a:r>
            <a:r>
              <a:rPr sz="3600" spc="10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lang="en-US" sz="3600" dirty="0">
                <a:solidFill>
                  <a:srgbClr val="C8B891"/>
                </a:solidFill>
                <a:latin typeface="Impact"/>
                <a:cs typeface="Impact"/>
              </a:rPr>
              <a:t>Curriculum Summit 2024</a:t>
            </a:r>
            <a:endParaRPr sz="36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3935" y="1093647"/>
            <a:ext cx="957986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b="1" dirty="0">
                <a:solidFill>
                  <a:srgbClr val="54585F"/>
                </a:solidFill>
                <a:latin typeface="Calibri"/>
                <a:cs typeface="Calibri"/>
              </a:rPr>
              <a:t>CLA Proposal Workflow and Timeline – New Minor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C011E2-8FB3-2A75-8E0B-E06E1AE4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56872E-2341-9B0C-6FCF-3161FB5E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266958-DC28-8D7B-2B3C-977E6D8DD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441" y="1475162"/>
            <a:ext cx="7177117" cy="53828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962" y="6301221"/>
            <a:ext cx="3668038" cy="42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09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935" y="0"/>
            <a:ext cx="9885045" cy="9214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333375">
              <a:lnSpc>
                <a:spcPts val="4165"/>
              </a:lnSpc>
              <a:spcBef>
                <a:spcPts val="2985"/>
              </a:spcBef>
            </a:pP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CLA</a:t>
            </a:r>
            <a:r>
              <a:rPr sz="3600" spc="10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lang="en-US" sz="3600" dirty="0">
                <a:solidFill>
                  <a:srgbClr val="C8B891"/>
                </a:solidFill>
                <a:latin typeface="Impact"/>
                <a:cs typeface="Impact"/>
              </a:rPr>
              <a:t>Curriculum Summit 2024</a:t>
            </a:r>
            <a:endParaRPr sz="36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3935" y="1093647"/>
            <a:ext cx="957986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b="1" dirty="0">
                <a:solidFill>
                  <a:srgbClr val="54585F"/>
                </a:solidFill>
                <a:latin typeface="Calibri"/>
                <a:cs typeface="Calibri"/>
              </a:rPr>
              <a:t>CLA Proposal Workflow and Timeline – New Concentration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C011E2-8FB3-2A75-8E0B-E06E1AE4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56872E-2341-9B0C-6FCF-3161FB5E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A2933-5F82-C8CA-D456-A8FB81B58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558" y="1522365"/>
            <a:ext cx="7072884" cy="53046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872" y="6356349"/>
            <a:ext cx="3236976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16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935" y="0"/>
            <a:ext cx="9885045" cy="9214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333375">
              <a:lnSpc>
                <a:spcPts val="4165"/>
              </a:lnSpc>
              <a:spcBef>
                <a:spcPts val="2985"/>
              </a:spcBef>
            </a:pP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CLA</a:t>
            </a:r>
            <a:r>
              <a:rPr sz="3600" spc="10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lang="en-US" sz="3600" dirty="0">
                <a:solidFill>
                  <a:srgbClr val="C8B891"/>
                </a:solidFill>
                <a:latin typeface="Impact"/>
                <a:cs typeface="Impact"/>
              </a:rPr>
              <a:t>Curriculum Summit 2024</a:t>
            </a:r>
            <a:endParaRPr sz="36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3935" y="1093647"/>
            <a:ext cx="957986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b="1" dirty="0">
                <a:solidFill>
                  <a:srgbClr val="54585F"/>
                </a:solidFill>
                <a:latin typeface="Calibri"/>
                <a:cs typeface="Calibri"/>
              </a:rPr>
              <a:t>CLA Proposal Workflow and Timeline – New Certificate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C011E2-8FB3-2A75-8E0B-E06E1AE4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56872E-2341-9B0C-6FCF-3161FB5E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D82B60-5E7A-4DF4-4DDF-357D12601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440" y="1475161"/>
            <a:ext cx="7177120" cy="53828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304" y="6356351"/>
            <a:ext cx="2953512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0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935" y="0"/>
            <a:ext cx="9885045" cy="9214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333375">
              <a:lnSpc>
                <a:spcPts val="4165"/>
              </a:lnSpc>
              <a:spcBef>
                <a:spcPts val="2985"/>
              </a:spcBef>
            </a:pPr>
            <a:r>
              <a:rPr lang="en-US" sz="3600" dirty="0">
                <a:solidFill>
                  <a:srgbClr val="C8B891"/>
                </a:solidFill>
                <a:latin typeface="Impact"/>
                <a:cs typeface="Impact"/>
              </a:rPr>
              <a:t>CLA Curriculum Summit 2024</a:t>
            </a:r>
            <a:endParaRPr sz="36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3255" y="1183583"/>
            <a:ext cx="6240145" cy="7328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b="1" dirty="0">
                <a:solidFill>
                  <a:srgbClr val="54585F"/>
                </a:solidFill>
                <a:latin typeface="Calibri"/>
                <a:cs typeface="Calibri"/>
                <a:hlinkClick r:id="rId3"/>
              </a:rPr>
              <a:t>Academic Proposals Website</a:t>
            </a:r>
            <a:r>
              <a:rPr lang="en-US" sz="2400" b="1" dirty="0">
                <a:solidFill>
                  <a:srgbClr val="54585F"/>
                </a:solidFill>
                <a:latin typeface="Calibri"/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2200" b="1" dirty="0">
              <a:solidFill>
                <a:srgbClr val="54585F"/>
              </a:solidFill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962" y="6251140"/>
            <a:ext cx="3668038" cy="420254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4BB425-5940-F4A4-8F7C-69BAE27D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8/15/2024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065916-8C6A-AB5E-7266-61642C01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A154FB-6133-67D1-1C50-202AD0A044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6538" y="1670015"/>
            <a:ext cx="9439838" cy="468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5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935" y="0"/>
            <a:ext cx="9885045" cy="9214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333375">
              <a:lnSpc>
                <a:spcPts val="4165"/>
              </a:lnSpc>
              <a:spcBef>
                <a:spcPts val="2985"/>
              </a:spcBef>
            </a:pPr>
            <a:r>
              <a:rPr lang="en-US" sz="3600" dirty="0">
                <a:solidFill>
                  <a:srgbClr val="C8B891"/>
                </a:solidFill>
                <a:latin typeface="Impact"/>
                <a:cs typeface="Impact"/>
              </a:rPr>
              <a:t>CLA Curriculum Summit 2024</a:t>
            </a:r>
            <a:endParaRPr sz="36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3255" y="971441"/>
            <a:ext cx="624014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b="1" dirty="0">
                <a:solidFill>
                  <a:srgbClr val="54585F"/>
                </a:solidFill>
                <a:latin typeface="Calibri"/>
                <a:cs typeface="Calibri"/>
                <a:hlinkClick r:id="rId3"/>
              </a:rPr>
              <a:t>UG Curricula Proposals</a:t>
            </a:r>
            <a:endParaRPr lang="en-US" sz="2200" b="1" dirty="0">
              <a:solidFill>
                <a:srgbClr val="54585F"/>
              </a:solidFill>
              <a:latin typeface="Calibri"/>
              <a:cs typeface="Calibri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4BB425-5940-F4A4-8F7C-69BAE27D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065916-8C6A-AB5E-7266-61642C01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C7C8E5-0A41-8848-104B-DDAE19321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256" y="1407955"/>
            <a:ext cx="9136762" cy="53135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962" y="6301221"/>
            <a:ext cx="3668038" cy="42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52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935" y="0"/>
            <a:ext cx="9885045" cy="9214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333375">
              <a:lnSpc>
                <a:spcPts val="4165"/>
              </a:lnSpc>
              <a:spcBef>
                <a:spcPts val="2985"/>
              </a:spcBef>
            </a:pPr>
            <a:r>
              <a:rPr lang="en-US" sz="3600" dirty="0">
                <a:solidFill>
                  <a:srgbClr val="C8B891"/>
                </a:solidFill>
                <a:latin typeface="Impact"/>
                <a:cs typeface="Impact"/>
              </a:rPr>
              <a:t>CLA Curriculum Summit 2024</a:t>
            </a:r>
            <a:endParaRPr sz="36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3255" y="971441"/>
            <a:ext cx="624014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b="1" dirty="0">
                <a:solidFill>
                  <a:srgbClr val="54585F"/>
                </a:solidFill>
                <a:latin typeface="Calibri"/>
                <a:cs typeface="Calibri"/>
                <a:hlinkClick r:id="rId3"/>
              </a:rPr>
              <a:t>CLA Curriculum Website </a:t>
            </a:r>
            <a:endParaRPr lang="en-US" sz="2200" b="1" dirty="0">
              <a:solidFill>
                <a:srgbClr val="54585F"/>
              </a:solidFill>
              <a:latin typeface="Calibri"/>
              <a:cs typeface="Calibri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4BB425-5940-F4A4-8F7C-69BAE27D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065916-8C6A-AB5E-7266-61642C01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16</a:t>
            </a:fld>
            <a:endParaRPr lang="en-US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962" y="6301221"/>
            <a:ext cx="3668038" cy="4202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651343-035F-37CC-4131-93DE2965F71C}"/>
              </a:ext>
            </a:extLst>
          </p:cNvPr>
          <p:cNvSpPr txBox="1"/>
          <p:nvPr/>
        </p:nvSpPr>
        <p:spPr>
          <a:xfrm>
            <a:off x="1773935" y="1463040"/>
            <a:ext cx="1034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CLA.purdue</a:t>
            </a:r>
            <a:r>
              <a:rPr lang="en-US" dirty="0"/>
              <a:t> &gt; Faculty &amp; Staff &gt; under faculty resources, choose curriculum deadlines and Instructions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A42EAD-4E5E-2982-AE4C-7688BC394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3991" y="1973234"/>
            <a:ext cx="8684932" cy="42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32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611" y="6236207"/>
            <a:ext cx="4317492" cy="4572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06D5E-70A6-9BFE-58B1-AFDC90B02B6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E9F3A-1605-0569-B637-BC5C42CDDF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69850">
              <a:lnSpc>
                <a:spcPts val="1045"/>
              </a:lnSpc>
            </a:pPr>
            <a:fld id="{81D60167-4931-47E6-BA6A-407CBD079E47}" type="slidenum">
              <a:rPr lang="en-US" spc="-5" smtClean="0">
                <a:solidFill>
                  <a:srgbClr val="FFFFFF"/>
                </a:solidFill>
              </a:rPr>
              <a:t>17</a:t>
            </a:fld>
            <a:endParaRPr lang="en-US" spc="-5" dirty="0">
              <a:solidFill>
                <a:srgbClr val="FFFFFF"/>
              </a:solidFill>
            </a:endParaRPr>
          </a:p>
        </p:txBody>
      </p:sp>
      <p:pic>
        <p:nvPicPr>
          <p:cNvPr id="7" name="Picture 6" descr="A light bulb with a question mark&#10;&#10;Description automatically generated">
            <a:extLst>
              <a:ext uri="{FF2B5EF4-FFF2-40B4-BE49-F238E27FC236}">
                <a16:creationId xmlns:a16="http://schemas.microsoft.com/office/drawing/2014/main" id="{4A074A6D-87D6-521A-CD4B-C3B8FF49B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45280" y="3995446"/>
            <a:ext cx="3486911" cy="23246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E5D878-382F-B2EE-05D1-9F6B1FD8E8EB}"/>
              </a:ext>
            </a:extLst>
          </p:cNvPr>
          <p:cNvSpPr txBox="1"/>
          <p:nvPr/>
        </p:nvSpPr>
        <p:spPr>
          <a:xfrm>
            <a:off x="1920240" y="3485370"/>
            <a:ext cx="887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lot has been covered so far.  Let’s pause for any questions or comments before continuing.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788" y="567203"/>
            <a:ext cx="10515600" cy="9214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333375" algn="ctr">
              <a:lnSpc>
                <a:spcPts val="4165"/>
              </a:lnSpc>
              <a:spcBef>
                <a:spcPts val="2985"/>
              </a:spcBef>
            </a:pP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CLA</a:t>
            </a:r>
            <a:r>
              <a:rPr sz="3600" spc="10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Curriculum</a:t>
            </a:r>
            <a:r>
              <a:rPr sz="3600" spc="-5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Summit</a:t>
            </a:r>
            <a:r>
              <a:rPr sz="3600" spc="15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3600" spc="-20" dirty="0">
                <a:solidFill>
                  <a:srgbClr val="C8B891"/>
                </a:solidFill>
                <a:latin typeface="Impact"/>
                <a:cs typeface="Impact"/>
              </a:rPr>
              <a:t>202</a:t>
            </a:r>
            <a:r>
              <a:rPr lang="en-US" sz="3600" spc="-20" dirty="0">
                <a:solidFill>
                  <a:srgbClr val="C8B891"/>
                </a:solidFill>
                <a:latin typeface="Impact"/>
                <a:cs typeface="Impact"/>
              </a:rPr>
              <a:t>4</a:t>
            </a:r>
            <a:endParaRPr sz="3600" dirty="0">
              <a:latin typeface="Impact"/>
              <a:cs typeface="Impac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07DDE-AE2F-F232-158E-717C512AF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Curriculum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3E256-A25F-4C00-5BE5-94925089F3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The building blocks: programs, degrees, majors, minors, concentrations, certificates, courses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EC1DD7-43CE-CEE0-F80D-F73C48F39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Updates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2CC44D-B912-1090-28EE-D197C581A11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dirty="0"/>
              <a:t>The complete package: the combination of building blocks required to complete a degree/curricular component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8302AD2-B432-1A93-9247-5D906C18B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8/15/2024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55B6522-5570-B2B6-0E48-BED47E6A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9EA33-D151-4F8A-A3D4-33421E9A48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242" y="6301221"/>
            <a:ext cx="3668038" cy="420254"/>
          </a:xfrm>
          <a:prstGeom prst="rect">
            <a:avLst/>
          </a:prstGeom>
        </p:spPr>
      </p:pic>
      <p:pic>
        <p:nvPicPr>
          <p:cNvPr id="14" name="Graphic 13" descr="Puzzle pieces with solid fill">
            <a:extLst>
              <a:ext uri="{FF2B5EF4-FFF2-40B4-BE49-F238E27FC236}">
                <a16:creationId xmlns:a16="http://schemas.microsoft.com/office/drawing/2014/main" id="{C7B8351A-868C-CC7E-0D38-1EE2BE70A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3970" y="3987798"/>
            <a:ext cx="1935019" cy="1935019"/>
          </a:xfrm>
          <a:prstGeom prst="rect">
            <a:avLst/>
          </a:prstGeom>
        </p:spPr>
      </p:pic>
      <p:pic>
        <p:nvPicPr>
          <p:cNvPr id="16" name="Graphic 15" descr="Diploma roll with solid fill">
            <a:extLst>
              <a:ext uri="{FF2B5EF4-FFF2-40B4-BE49-F238E27FC236}">
                <a16:creationId xmlns:a16="http://schemas.microsoft.com/office/drawing/2014/main" id="{23DA710F-0CCC-2ECD-1ED3-AAB4673653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70368" y="4114369"/>
            <a:ext cx="2186852" cy="218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55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935" y="0"/>
            <a:ext cx="9885045" cy="9214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333375">
              <a:lnSpc>
                <a:spcPts val="4165"/>
              </a:lnSpc>
              <a:spcBef>
                <a:spcPts val="2985"/>
              </a:spcBef>
            </a:pPr>
            <a:r>
              <a:rPr lang="en-US" sz="3600" dirty="0">
                <a:solidFill>
                  <a:srgbClr val="C8B891"/>
                </a:solidFill>
                <a:latin typeface="Impact"/>
                <a:cs typeface="Impact"/>
              </a:rPr>
              <a:t>CLA Curriculum Summit 2024</a:t>
            </a:r>
            <a:endParaRPr sz="36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5927" y="1018768"/>
            <a:ext cx="624014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b="1" dirty="0">
                <a:solidFill>
                  <a:srgbClr val="54585F"/>
                </a:solidFill>
                <a:latin typeface="Calibri"/>
                <a:cs typeface="Calibri"/>
              </a:rPr>
              <a:t>Plan of Study Update Process – AY25-26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53FEA07-8FEC-010D-7561-DA5B83FE8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236186-BEA9-F6C4-08D7-2A67884C0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47688F-B63A-170D-FFBE-21FC35F37B99}"/>
              </a:ext>
            </a:extLst>
          </p:cNvPr>
          <p:cNvSpPr txBox="1"/>
          <p:nvPr/>
        </p:nvSpPr>
        <p:spPr>
          <a:xfrm>
            <a:off x="9006838" y="1918287"/>
            <a:ext cx="318516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4585F"/>
                </a:solidFill>
                <a:latin typeface="Calibri"/>
                <a:ea typeface="Calibri" panose="020F0502020204030204" pitchFamily="34" charset="0"/>
                <a:cs typeface="Calibri"/>
              </a:rPr>
              <a:t>10/25: Opt-in changes due</a:t>
            </a:r>
          </a:p>
          <a:p>
            <a:endParaRPr lang="en-US" sz="2400" b="1" dirty="0">
              <a:solidFill>
                <a:srgbClr val="54585F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r>
              <a:rPr lang="en-US" sz="2400" b="1" dirty="0">
                <a:solidFill>
                  <a:srgbClr val="54585F"/>
                </a:solidFill>
                <a:latin typeface="Calibri"/>
                <a:ea typeface="Calibri" panose="020F0502020204030204" pitchFamily="34" charset="0"/>
                <a:cs typeface="Calibri"/>
              </a:rPr>
              <a:t>12/13: Marked-up PDF due</a:t>
            </a:r>
          </a:p>
          <a:p>
            <a:endParaRPr lang="en-US" sz="2400" b="1" dirty="0">
              <a:solidFill>
                <a:srgbClr val="54585F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r>
              <a:rPr lang="en-US" sz="2400" b="1" dirty="0">
                <a:solidFill>
                  <a:srgbClr val="54585F"/>
                </a:solidFill>
                <a:latin typeface="Calibri"/>
                <a:ea typeface="Calibri" panose="020F0502020204030204" pitchFamily="34" charset="0"/>
                <a:cs typeface="Calibri"/>
              </a:rPr>
              <a:t>2/17-3/14: Final review meetings</a:t>
            </a:r>
          </a:p>
          <a:p>
            <a:endParaRPr lang="en-US" sz="2400" b="1" dirty="0">
              <a:solidFill>
                <a:srgbClr val="54585F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r>
              <a:rPr lang="en-US" sz="2400" b="1" dirty="0">
                <a:solidFill>
                  <a:srgbClr val="54585F"/>
                </a:solidFill>
                <a:latin typeface="Calibri"/>
                <a:ea typeface="Calibri" panose="020F0502020204030204" pitchFamily="34" charset="0"/>
                <a:cs typeface="Calibri"/>
              </a:rPr>
              <a:t>3/21: Final approvals due</a:t>
            </a:r>
          </a:p>
          <a:p>
            <a:endParaRPr lang="en-US" sz="1600" b="1" dirty="0">
              <a:solidFill>
                <a:srgbClr val="54585F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endParaRPr lang="en-US" sz="1600" b="1" dirty="0">
              <a:solidFill>
                <a:srgbClr val="54585F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endParaRPr lang="en-US" sz="1600" b="1" dirty="0">
              <a:solidFill>
                <a:srgbClr val="54585F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endParaRPr lang="en-US" sz="1600" b="1" dirty="0">
              <a:solidFill>
                <a:srgbClr val="54585F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endParaRPr lang="en-US" sz="1600" b="1" dirty="0">
              <a:solidFill>
                <a:srgbClr val="54585F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endParaRPr lang="en-US" sz="1600" b="1" dirty="0">
              <a:solidFill>
                <a:srgbClr val="54585F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diagram of a child holding a book&#10;&#10;Description automatically generated">
            <a:extLst>
              <a:ext uri="{FF2B5EF4-FFF2-40B4-BE49-F238E27FC236}">
                <a16:creationId xmlns:a16="http://schemas.microsoft.com/office/drawing/2014/main" id="{63FEC857-BD41-CADC-41AC-6F253434C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5" y="1400283"/>
            <a:ext cx="7232903" cy="54229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962" y="6207916"/>
            <a:ext cx="3668038" cy="42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3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935" y="0"/>
            <a:ext cx="9885045" cy="9214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333375">
              <a:lnSpc>
                <a:spcPts val="4165"/>
              </a:lnSpc>
              <a:spcBef>
                <a:spcPts val="2985"/>
              </a:spcBef>
            </a:pP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CLA</a:t>
            </a:r>
            <a:r>
              <a:rPr sz="3600" spc="10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Curriculum</a:t>
            </a:r>
            <a:r>
              <a:rPr sz="3600" spc="-5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Summit</a:t>
            </a:r>
            <a:r>
              <a:rPr sz="3600" spc="15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3600" spc="-20" dirty="0">
                <a:solidFill>
                  <a:srgbClr val="C8B891"/>
                </a:solidFill>
                <a:latin typeface="Impact"/>
                <a:cs typeface="Impact"/>
              </a:rPr>
              <a:t>202</a:t>
            </a:r>
            <a:r>
              <a:rPr lang="en-US" sz="3600" spc="-20" dirty="0">
                <a:solidFill>
                  <a:srgbClr val="C8B891"/>
                </a:solidFill>
                <a:latin typeface="Impact"/>
                <a:cs typeface="Impact"/>
              </a:rPr>
              <a:t>4</a:t>
            </a:r>
            <a:endParaRPr sz="36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624" y="1436125"/>
            <a:ext cx="7935976" cy="4195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54585F"/>
                </a:solidFill>
                <a:latin typeface="Calibri"/>
                <a:cs typeface="Calibri"/>
              </a:rPr>
              <a:t>Agenda</a:t>
            </a:r>
            <a:endParaRPr sz="3200" dirty="0">
              <a:latin typeface="Calibri"/>
              <a:cs typeface="Calibri"/>
            </a:endParaRPr>
          </a:p>
          <a:p>
            <a:pPr marL="857250" indent="-286385">
              <a:lnSpc>
                <a:spcPct val="100000"/>
              </a:lnSpc>
              <a:spcBef>
                <a:spcPts val="1885"/>
              </a:spcBef>
              <a:buFont typeface="Wingdings"/>
              <a:buChar char=""/>
              <a:tabLst>
                <a:tab pos="857250" algn="l"/>
              </a:tabLst>
            </a:pPr>
            <a:r>
              <a:rPr sz="2800" dirty="0">
                <a:latin typeface="Calibri"/>
                <a:cs typeface="Calibri"/>
              </a:rPr>
              <a:t>Welcome,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Introductions,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Guests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Joel</a:t>
            </a:r>
            <a:endParaRPr sz="2800" dirty="0">
              <a:latin typeface="Calibri"/>
              <a:cs typeface="Calibri"/>
            </a:endParaRPr>
          </a:p>
          <a:p>
            <a:pPr marL="857250" indent="-286385">
              <a:lnSpc>
                <a:spcPct val="100000"/>
              </a:lnSpc>
              <a:buFont typeface="Wingdings"/>
              <a:buChar char=""/>
              <a:tabLst>
                <a:tab pos="857250" algn="l"/>
              </a:tabLst>
            </a:pPr>
            <a:r>
              <a:rPr sz="2800" dirty="0">
                <a:latin typeface="Calibri"/>
                <a:cs typeface="Calibri"/>
              </a:rPr>
              <a:t>Goals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 Curriculum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Summit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lang="en-US" sz="2800" b="1" spc="-20" dirty="0">
                <a:latin typeface="Calibri"/>
                <a:cs typeface="Calibri"/>
              </a:rPr>
              <a:t>Joel </a:t>
            </a:r>
          </a:p>
          <a:p>
            <a:pPr marL="857250" indent="-286385">
              <a:buFont typeface="Wingdings"/>
              <a:buChar char=""/>
              <a:tabLst>
                <a:tab pos="857250" algn="l"/>
              </a:tabLst>
            </a:pPr>
            <a:r>
              <a:rPr lang="en-US" sz="2800" spc="-20" dirty="0">
                <a:latin typeface="Calibri"/>
                <a:cs typeface="Calibri"/>
              </a:rPr>
              <a:t>Definitions </a:t>
            </a:r>
            <a:r>
              <a:rPr lang="en-US" sz="2800" dirty="0">
                <a:latin typeface="Calibri"/>
                <a:cs typeface="Calibri"/>
              </a:rPr>
              <a:t>–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Carmen and Joel </a:t>
            </a:r>
            <a:endParaRPr lang="en-US" sz="2800" b="1" spc="-20" dirty="0">
              <a:latin typeface="Calibri"/>
              <a:cs typeface="Calibri"/>
            </a:endParaRPr>
          </a:p>
          <a:p>
            <a:pPr marL="857250" indent="-286385">
              <a:lnSpc>
                <a:spcPct val="100000"/>
              </a:lnSpc>
              <a:buFont typeface="Wingdings"/>
              <a:buChar char=""/>
              <a:tabLst>
                <a:tab pos="857250" algn="l"/>
              </a:tabLst>
            </a:pPr>
            <a:r>
              <a:rPr lang="en-US" sz="2800" dirty="0">
                <a:latin typeface="Calibri"/>
                <a:cs typeface="Calibri"/>
              </a:rPr>
              <a:t>CLA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Proposal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Process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lang="en-US" sz="2800" b="1" spc="-20" dirty="0">
                <a:latin typeface="Calibri"/>
                <a:cs typeface="Calibri"/>
              </a:rPr>
              <a:t>Carmen</a:t>
            </a:r>
          </a:p>
          <a:p>
            <a:pPr marL="857250" indent="-286385">
              <a:buFont typeface="Wingdings"/>
              <a:buChar char=""/>
              <a:tabLst>
                <a:tab pos="857250" algn="l"/>
              </a:tabLst>
            </a:pPr>
            <a:r>
              <a:rPr lang="en-US" sz="2800" dirty="0">
                <a:latin typeface="Calibri"/>
                <a:cs typeface="Calibri"/>
              </a:rPr>
              <a:t>CLA </a:t>
            </a:r>
            <a:r>
              <a:rPr lang="en-US" sz="2800" dirty="0" err="1">
                <a:latin typeface="Calibri"/>
                <a:cs typeface="Calibri"/>
              </a:rPr>
              <a:t>PoS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Update Process</a:t>
            </a:r>
            <a:r>
              <a:rPr lang="en-US" sz="2800" spc="-3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–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Carmen</a:t>
            </a:r>
            <a:endParaRPr lang="en-US" sz="2800" spc="-10" dirty="0">
              <a:latin typeface="Calibri"/>
              <a:cs typeface="Calibri"/>
            </a:endParaRPr>
          </a:p>
          <a:p>
            <a:pPr marL="857250" indent="-286385">
              <a:lnSpc>
                <a:spcPct val="100000"/>
              </a:lnSpc>
              <a:buFont typeface="Wingdings"/>
              <a:buChar char=""/>
              <a:tabLst>
                <a:tab pos="857250" algn="l"/>
              </a:tabLst>
            </a:pPr>
            <a:r>
              <a:rPr sz="2800" spc="-10" dirty="0">
                <a:latin typeface="Calibri"/>
                <a:cs typeface="Calibri"/>
              </a:rPr>
              <a:t>Stakeholders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Joel</a:t>
            </a:r>
            <a:endParaRPr sz="2800" dirty="0">
              <a:latin typeface="Calibri"/>
              <a:cs typeface="Calibri"/>
            </a:endParaRPr>
          </a:p>
          <a:p>
            <a:pPr marL="857250" indent="-286385">
              <a:lnSpc>
                <a:spcPct val="100000"/>
              </a:lnSpc>
              <a:buFont typeface="Wingdings"/>
              <a:buChar char=""/>
              <a:tabLst>
                <a:tab pos="857250" algn="l"/>
              </a:tabLst>
            </a:pPr>
            <a:r>
              <a:rPr lang="en-US" sz="2800" dirty="0">
                <a:latin typeface="Calibri"/>
                <a:cs typeface="Calibri"/>
              </a:rPr>
              <a:t>CLA Curriculum Committee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lang="en-US" sz="2800" b="1" spc="-20" dirty="0">
                <a:latin typeface="Calibri"/>
                <a:cs typeface="Calibri"/>
              </a:rPr>
              <a:t> Carmen</a:t>
            </a:r>
            <a:endParaRPr sz="2800" dirty="0">
              <a:latin typeface="Calibri"/>
              <a:cs typeface="Calibri"/>
            </a:endParaRPr>
          </a:p>
          <a:p>
            <a:pPr marL="857250" indent="-286385">
              <a:lnSpc>
                <a:spcPct val="100000"/>
              </a:lnSpc>
              <a:buFont typeface="Wingdings"/>
              <a:buChar char=""/>
              <a:tabLst>
                <a:tab pos="857250" algn="l"/>
              </a:tabLst>
            </a:pPr>
            <a:r>
              <a:rPr sz="2800" dirty="0">
                <a:latin typeface="Calibri"/>
                <a:cs typeface="Calibri"/>
              </a:rPr>
              <a:t>Q &amp;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402" y="6320779"/>
            <a:ext cx="3668038" cy="420254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FF5C1B3-5963-E12C-3147-E81407C0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97C1D8-86C5-ED7A-48F2-A8F41E6B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 descr="A chalkboard with a word on it next to a pair of books&#10;&#10;Description automatically generated">
            <a:extLst>
              <a:ext uri="{FF2B5EF4-FFF2-40B4-BE49-F238E27FC236}">
                <a16:creationId xmlns:a16="http://schemas.microsoft.com/office/drawing/2014/main" id="{B7C87C04-1294-1C33-10D3-ECC7FAC2C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43111" y="3429000"/>
            <a:ext cx="3391817" cy="22301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935" y="0"/>
            <a:ext cx="9885045" cy="9214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333375">
              <a:lnSpc>
                <a:spcPts val="4165"/>
              </a:lnSpc>
              <a:spcBef>
                <a:spcPts val="2985"/>
              </a:spcBef>
            </a:pPr>
            <a:r>
              <a:rPr lang="en-US" sz="3600" dirty="0">
                <a:solidFill>
                  <a:srgbClr val="C8B891"/>
                </a:solidFill>
                <a:latin typeface="Impact"/>
                <a:cs typeface="Impact"/>
              </a:rPr>
              <a:t>CLA Curriculum Summit 2024</a:t>
            </a:r>
            <a:endParaRPr sz="36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2504" y="1120931"/>
            <a:ext cx="10294112" cy="55803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b="1" dirty="0">
                <a:solidFill>
                  <a:srgbClr val="54585F"/>
                </a:solidFill>
                <a:latin typeface="Calibri"/>
                <a:cs typeface="Calibri"/>
              </a:rPr>
              <a:t>Responsibilities by Area for </a:t>
            </a:r>
            <a:r>
              <a:rPr lang="en-US" sz="3200" b="1" dirty="0" err="1">
                <a:solidFill>
                  <a:srgbClr val="54585F"/>
                </a:solidFill>
                <a:latin typeface="Calibri"/>
                <a:cs typeface="Calibri"/>
              </a:rPr>
              <a:t>PoS</a:t>
            </a:r>
            <a:r>
              <a:rPr lang="en-US" sz="3200" b="1" dirty="0">
                <a:solidFill>
                  <a:srgbClr val="54585F"/>
                </a:solidFill>
                <a:latin typeface="Calibri"/>
                <a:cs typeface="Calibri"/>
              </a:rPr>
              <a:t> Updates: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2200" b="1" dirty="0">
              <a:solidFill>
                <a:srgbClr val="54585F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cs typeface="Calibri"/>
              </a:rPr>
              <a:t>Unit - establish and follow all departmental curricula procedures; initiate all curriculum changes, edits, and reviews into </a:t>
            </a:r>
            <a:r>
              <a:rPr lang="en-US" sz="2600" dirty="0" err="1">
                <a:latin typeface="Calibri"/>
                <a:cs typeface="Calibri"/>
              </a:rPr>
              <a:t>Curriculog</a:t>
            </a:r>
            <a:r>
              <a:rPr lang="en-US" sz="2600" dirty="0">
                <a:latin typeface="Calibri"/>
                <a:cs typeface="Calibri"/>
              </a:rPr>
              <a:t> following established CLA protocols for curriculum changes; maintain and update Plan of Study templates and selective list annually. </a:t>
            </a:r>
          </a:p>
          <a:p>
            <a:pPr marL="355600" indent="-342900"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2600" dirty="0">
              <a:latin typeface="Calibri"/>
              <a:cs typeface="Calibri"/>
            </a:endParaRPr>
          </a:p>
          <a:p>
            <a:pPr marL="355600" indent="-3429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cs typeface="Calibri"/>
              </a:rPr>
              <a:t>Dean’s Office &amp; Advising – provide curricular context and sustainability; schedule CLA Curriculum Committee meetings; provide notes and reports; identify potential conflicts and curricular impact inside and outside CLA; Plan of Study interactions. 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2800" b="1" dirty="0">
              <a:solidFill>
                <a:srgbClr val="54585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2200" b="1" dirty="0">
              <a:solidFill>
                <a:srgbClr val="54585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53FEA07-8FEC-010D-7561-DA5B83FE8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236186-BEA9-F6C4-08D7-2A67884C0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20</a:t>
            </a:fld>
            <a:endParaRPr lang="en-US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962" y="6232561"/>
            <a:ext cx="3668038" cy="42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21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935" y="0"/>
            <a:ext cx="9885045" cy="9214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333375">
              <a:lnSpc>
                <a:spcPts val="4165"/>
              </a:lnSpc>
              <a:spcBef>
                <a:spcPts val="2985"/>
              </a:spcBef>
            </a:pPr>
            <a:r>
              <a:rPr lang="en-US" sz="3600" dirty="0">
                <a:solidFill>
                  <a:srgbClr val="C8B891"/>
                </a:solidFill>
                <a:latin typeface="Impact"/>
                <a:cs typeface="Impact"/>
              </a:rPr>
              <a:t>CLA Curriculum Summit 2024</a:t>
            </a:r>
            <a:endParaRPr lang="en-US" sz="3600" dirty="0">
              <a:latin typeface="Impact"/>
              <a:cs typeface="Impac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962" y="6301221"/>
            <a:ext cx="3668038" cy="42025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A0F3A-E7FB-9519-4368-2CCA77203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FBCE0-FDEF-A89B-500B-40442023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6F9CE4-AD06-8A70-1DEB-81ED5FE88AB0}"/>
              </a:ext>
            </a:extLst>
          </p:cNvPr>
          <p:cNvSpPr txBox="1"/>
          <p:nvPr/>
        </p:nvSpPr>
        <p:spPr>
          <a:xfrm>
            <a:off x="384048" y="1028343"/>
            <a:ext cx="1127493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Stakeholders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Academic Units </a:t>
            </a:r>
            <a:r>
              <a:rPr lang="en-US" sz="2000" dirty="0"/>
              <a:t>- schools, departments, units, and programs Head, Chair, Program Director, Unit Curriculum Committee, Schedule Deputies, Academic Advisors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College of Liberal Arts </a:t>
            </a:r>
            <a:r>
              <a:rPr lang="en-US" sz="2000" dirty="0"/>
              <a:t>- Associate Dean for Undergraduate Education (Ebarb) Assistant to the AD for UG Ed &amp; Curriculum Coordinator, CLA Curriculum Committee (chair),CLA Faculty Senate and CLA Educational Policy Committee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Office of the Registrar </a:t>
            </a:r>
            <a:r>
              <a:rPr lang="en-US" sz="2000" dirty="0"/>
              <a:t>- University Registrar, Academic Services Contacts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Office of the Provost </a:t>
            </a:r>
            <a:r>
              <a:rPr lang="en-US" sz="2000" dirty="0"/>
              <a:t>- Vice Provost for Teaching and Learning, Assistant Vice Provost for Academic Initiatives, Undergraduate Educational Affairs Council UEAC – Associate Deans from across campus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Indiana Commission for Higher Education (ICHE)</a:t>
            </a:r>
          </a:p>
        </p:txBody>
      </p:sp>
    </p:spTree>
    <p:extLst>
      <p:ext uri="{BB962C8B-B14F-4D97-AF65-F5344CB8AC3E}">
        <p14:creationId xmlns:p14="http://schemas.microsoft.com/office/powerpoint/2010/main" val="3472582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935" y="0"/>
            <a:ext cx="9885045" cy="9214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333375">
              <a:lnSpc>
                <a:spcPts val="4165"/>
              </a:lnSpc>
              <a:spcBef>
                <a:spcPts val="2985"/>
              </a:spcBef>
            </a:pPr>
            <a:r>
              <a:rPr lang="en-US" sz="3600" dirty="0">
                <a:solidFill>
                  <a:srgbClr val="C8B891"/>
                </a:solidFill>
                <a:latin typeface="Impact"/>
                <a:cs typeface="Impact"/>
              </a:rPr>
              <a:t>CLA Curriculum Summit 2024</a:t>
            </a:r>
            <a:endParaRPr sz="36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0160" y="1304974"/>
            <a:ext cx="7021576" cy="50238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b="1" dirty="0">
                <a:solidFill>
                  <a:srgbClr val="54585F"/>
                </a:solidFill>
                <a:latin typeface="Calibri"/>
                <a:cs typeface="Calibri"/>
              </a:rPr>
              <a:t>CLA Curriculum Committee – AY24-25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dirty="0">
                <a:solidFill>
                  <a:srgbClr val="54585F"/>
                </a:solidFill>
                <a:latin typeface="Calibri"/>
                <a:cs typeface="Calibri"/>
              </a:rPr>
              <a:t>ONE-YEAR TERM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dirty="0">
                <a:solidFill>
                  <a:srgbClr val="54585F"/>
                </a:solidFill>
                <a:latin typeface="Calibri"/>
                <a:cs typeface="Calibri"/>
              </a:rPr>
              <a:t>Eli Craven (DAP)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dirty="0">
                <a:solidFill>
                  <a:srgbClr val="54585F"/>
                </a:solidFill>
                <a:latin typeface="Calibri"/>
                <a:cs typeface="Calibri"/>
              </a:rPr>
              <a:t>Keith Shimko (POL)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dirty="0">
                <a:solidFill>
                  <a:srgbClr val="54585F"/>
                </a:solidFill>
                <a:latin typeface="Calibri"/>
                <a:cs typeface="Calibri"/>
              </a:rPr>
              <a:t>Chris Lukasik (ENGL)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2000" b="1" dirty="0">
              <a:solidFill>
                <a:srgbClr val="54585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dirty="0">
                <a:solidFill>
                  <a:srgbClr val="54585F"/>
                </a:solidFill>
                <a:latin typeface="Calibri"/>
                <a:cs typeface="Calibri"/>
              </a:rPr>
              <a:t>THREE-YEAR TERM: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dirty="0">
                <a:solidFill>
                  <a:srgbClr val="54585F"/>
                </a:solidFill>
                <a:latin typeface="Calibri"/>
                <a:cs typeface="Calibri"/>
              </a:rPr>
              <a:t>Christie Sennott (SOC)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dirty="0">
                <a:solidFill>
                  <a:srgbClr val="54585F"/>
                </a:solidFill>
                <a:latin typeface="Calibri"/>
                <a:cs typeface="Calibri"/>
              </a:rPr>
              <a:t>Yvonne Pitts (HIST)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dirty="0">
                <a:solidFill>
                  <a:srgbClr val="54585F"/>
                </a:solidFill>
                <a:latin typeface="Calibri"/>
                <a:cs typeface="Calibri"/>
              </a:rPr>
              <a:t>Kali Rubaii (ANTH)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dirty="0">
                <a:solidFill>
                  <a:srgbClr val="54585F"/>
                </a:solidFill>
                <a:latin typeface="Calibri"/>
                <a:cs typeface="Calibri"/>
              </a:rPr>
              <a:t>Jane Natt (COM), alternate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2000" b="1" dirty="0">
              <a:solidFill>
                <a:srgbClr val="54585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dirty="0">
                <a:solidFill>
                  <a:srgbClr val="54585F"/>
                </a:solidFill>
                <a:latin typeface="Calibri"/>
                <a:cs typeface="Calibri"/>
              </a:rPr>
              <a:t>Dean’s Appointee (THREE-YEAR TERM):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dirty="0">
                <a:solidFill>
                  <a:srgbClr val="54585F"/>
                </a:solidFill>
                <a:latin typeface="Calibri"/>
                <a:cs typeface="Calibri"/>
              </a:rPr>
              <a:t>Evan </a:t>
            </a:r>
            <a:r>
              <a:rPr lang="en-US" sz="2000" b="1" dirty="0" err="1">
                <a:solidFill>
                  <a:srgbClr val="54585F"/>
                </a:solidFill>
                <a:latin typeface="Calibri"/>
                <a:cs typeface="Calibri"/>
              </a:rPr>
              <a:t>Westra</a:t>
            </a:r>
            <a:r>
              <a:rPr lang="en-US" sz="2000" b="1" dirty="0">
                <a:solidFill>
                  <a:srgbClr val="54585F"/>
                </a:solidFill>
                <a:latin typeface="Calibri"/>
                <a:cs typeface="Calibri"/>
              </a:rPr>
              <a:t> (PHIL)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2200" b="1" dirty="0">
              <a:solidFill>
                <a:srgbClr val="54585F"/>
              </a:solidFill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962" y="6328785"/>
            <a:ext cx="3668038" cy="420254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BD03B6-E157-9A8B-ECD4-FBF2D3AB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3B6AF2-9319-D7D8-5D1B-E975A4AFC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Silhouette of people sitting at a table&#10;&#10;Description automatically generated">
            <a:extLst>
              <a:ext uri="{FF2B5EF4-FFF2-40B4-BE49-F238E27FC236}">
                <a16:creationId xmlns:a16="http://schemas.microsoft.com/office/drawing/2014/main" id="{EB154DCC-5B49-6371-7F10-34149F52A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94376" y="1107694"/>
            <a:ext cx="5248656" cy="52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48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935" y="0"/>
            <a:ext cx="9885045" cy="9214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333375">
              <a:lnSpc>
                <a:spcPts val="4165"/>
              </a:lnSpc>
              <a:spcBef>
                <a:spcPts val="2985"/>
              </a:spcBef>
            </a:pPr>
            <a:endParaRPr sz="36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1613" y="1042402"/>
            <a:ext cx="973523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b="1" dirty="0">
                <a:solidFill>
                  <a:srgbClr val="54585F"/>
                </a:solidFill>
                <a:latin typeface="Calibri"/>
                <a:cs typeface="Calibri"/>
              </a:rPr>
              <a:t>CLA Curriculum  Proposal due dates: 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541" y="6186020"/>
            <a:ext cx="3668038" cy="420254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5738C46-471A-6BA9-5544-A9B30DB18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7F713B-734D-1135-4003-5FFE1073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6CFD19-A279-21AE-C092-1A94AEE46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357631"/>
              </p:ext>
            </p:extLst>
          </p:nvPr>
        </p:nvGraphicFramePr>
        <p:xfrm>
          <a:off x="2131613" y="1725096"/>
          <a:ext cx="9026144" cy="28764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13072">
                  <a:extLst>
                    <a:ext uri="{9D8B030D-6E8A-4147-A177-3AD203B41FA5}">
                      <a16:colId xmlns:a16="http://schemas.microsoft.com/office/drawing/2014/main" val="541541933"/>
                    </a:ext>
                  </a:extLst>
                </a:gridCol>
                <a:gridCol w="4513072">
                  <a:extLst>
                    <a:ext uri="{9D8B030D-6E8A-4147-A177-3AD203B41FA5}">
                      <a16:colId xmlns:a16="http://schemas.microsoft.com/office/drawing/2014/main" val="3848201205"/>
                    </a:ext>
                  </a:extLst>
                </a:gridCol>
              </a:tblGrid>
              <a:tr h="559098">
                <a:tc>
                  <a:txBody>
                    <a:bodyPr/>
                    <a:lstStyle/>
                    <a:p>
                      <a:r>
                        <a:rPr lang="en-US" dirty="0"/>
                        <a:t>Proposal PDF due to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claundergrad@purdue.edu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 Curriculum Committee Meets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291439"/>
                  </a:ext>
                </a:extLst>
              </a:tr>
              <a:tr h="559098">
                <a:tc>
                  <a:txBody>
                    <a:bodyPr/>
                    <a:lstStyle/>
                    <a:p>
                      <a:r>
                        <a:rPr lang="en-US" dirty="0"/>
                        <a:t>September 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 11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29850"/>
                  </a:ext>
                </a:extLst>
              </a:tr>
              <a:tr h="559098">
                <a:tc>
                  <a:txBody>
                    <a:bodyPr/>
                    <a:lstStyle/>
                    <a:p>
                      <a:r>
                        <a:rPr lang="en-US" dirty="0"/>
                        <a:t>October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October 9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43439"/>
                  </a:ext>
                </a:extLst>
              </a:tr>
              <a:tr h="559098">
                <a:tc>
                  <a:txBody>
                    <a:bodyPr/>
                    <a:lstStyle/>
                    <a:p>
                      <a:r>
                        <a:rPr lang="en-US" dirty="0"/>
                        <a:t>November 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November 13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606505"/>
                  </a:ext>
                </a:extLst>
              </a:tr>
              <a:tr h="559098">
                <a:tc>
                  <a:txBody>
                    <a:bodyPr/>
                    <a:lstStyle/>
                    <a:p>
                      <a:r>
                        <a:rPr lang="en-US" dirty="0"/>
                        <a:t>December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December 11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7865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770D5BF-06E6-9E3B-78CF-FE921454B327}"/>
              </a:ext>
            </a:extLst>
          </p:cNvPr>
          <p:cNvSpPr txBox="1"/>
          <p:nvPr/>
        </p:nvSpPr>
        <p:spPr>
          <a:xfrm>
            <a:off x="497586" y="5298358"/>
            <a:ext cx="8637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*All new courses must be in by January 6 to be considered for the AY25-26 catalog. </a:t>
            </a:r>
          </a:p>
        </p:txBody>
      </p:sp>
      <p:pic>
        <p:nvPicPr>
          <p:cNvPr id="11" name="Picture 10" descr="A close-up of a calendar with a marker&#10;&#10;Description automatically generated">
            <a:extLst>
              <a:ext uri="{FF2B5EF4-FFF2-40B4-BE49-F238E27FC236}">
                <a16:creationId xmlns:a16="http://schemas.microsoft.com/office/drawing/2014/main" id="{CCD11493-98ED-A925-D785-A4825D11B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33541" y="861210"/>
            <a:ext cx="1774989" cy="1613627"/>
          </a:xfrm>
          <a:prstGeom prst="rect">
            <a:avLst/>
          </a:prstGeom>
        </p:spPr>
      </p:pic>
      <p:pic>
        <p:nvPicPr>
          <p:cNvPr id="13" name="Picture 12" descr="A close-up of a keyboard&#10;&#10;Description automatically generated">
            <a:extLst>
              <a:ext uri="{FF2B5EF4-FFF2-40B4-BE49-F238E27FC236}">
                <a16:creationId xmlns:a16="http://schemas.microsoft.com/office/drawing/2014/main" id="{DE257C13-3145-9BB0-A74C-1BEF952F39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242793" y="4734922"/>
            <a:ext cx="2364371" cy="149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50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088" y="3343019"/>
            <a:ext cx="6465823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Questions</a:t>
            </a:r>
            <a:r>
              <a:rPr spc="-40" dirty="0"/>
              <a:t> </a:t>
            </a:r>
            <a:r>
              <a:rPr dirty="0"/>
              <a:t>or</a:t>
            </a:r>
            <a:r>
              <a:rPr spc="-30" dirty="0"/>
              <a:t> </a:t>
            </a:r>
            <a:r>
              <a:rPr dirty="0"/>
              <a:t>comments</a:t>
            </a:r>
            <a:r>
              <a:rPr spc="-20" dirty="0"/>
              <a:t> </a:t>
            </a:r>
            <a:r>
              <a:rPr dirty="0"/>
              <a:t>after</a:t>
            </a:r>
            <a:r>
              <a:rPr spc="-3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Curriculum</a:t>
            </a:r>
            <a:r>
              <a:rPr spc="-35" dirty="0"/>
              <a:t> </a:t>
            </a:r>
            <a:r>
              <a:rPr spc="-10" dirty="0"/>
              <a:t>Summit? </a:t>
            </a:r>
            <a:r>
              <a:rPr dirty="0"/>
              <a:t>Please</a:t>
            </a:r>
            <a:r>
              <a:rPr spc="-55" dirty="0"/>
              <a:t> </a:t>
            </a:r>
            <a:r>
              <a:rPr dirty="0"/>
              <a:t>contact</a:t>
            </a:r>
            <a:r>
              <a:rPr spc="-35" dirty="0"/>
              <a:t> </a:t>
            </a:r>
            <a:r>
              <a:rPr lang="en-US" u="sng" spc="-10" dirty="0">
                <a:uFill>
                  <a:solidFill>
                    <a:srgbClr val="000000"/>
                  </a:solidFill>
                </a:uFill>
                <a:hlinkClick r:id="rId3"/>
              </a:rPr>
              <a:t>claundergrad@purdue.edu</a:t>
            </a:r>
            <a:endParaRPr u="sng" spc="-10" dirty="0">
              <a:uFill>
                <a:solidFill>
                  <a:srgbClr val="000000"/>
                </a:solidFill>
              </a:uFill>
              <a:hlinkClick r:id="rId3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611" y="6236207"/>
            <a:ext cx="4317492" cy="4572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06D5E-70A6-9BFE-58B1-AFDC90B02B6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E9F3A-1605-0569-B637-BC5C42CDDF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69850">
              <a:lnSpc>
                <a:spcPts val="1045"/>
              </a:lnSpc>
            </a:pPr>
            <a:fld id="{81D60167-4931-47E6-BA6A-407CBD079E47}" type="slidenum">
              <a:rPr lang="en-US" spc="-5" smtClean="0">
                <a:solidFill>
                  <a:srgbClr val="FFFFFF"/>
                </a:solidFill>
              </a:rPr>
              <a:t>24</a:t>
            </a:fld>
            <a:endParaRPr lang="en-US" spc="-5" dirty="0">
              <a:solidFill>
                <a:srgbClr val="FFFFFF"/>
              </a:solidFill>
            </a:endParaRPr>
          </a:p>
        </p:txBody>
      </p:sp>
      <p:pic>
        <p:nvPicPr>
          <p:cNvPr id="7" name="Picture 6" descr="A light bulb with a question mark&#10;&#10;Description automatically generated">
            <a:extLst>
              <a:ext uri="{FF2B5EF4-FFF2-40B4-BE49-F238E27FC236}">
                <a16:creationId xmlns:a16="http://schemas.microsoft.com/office/drawing/2014/main" id="{4A074A6D-87D6-521A-CD4B-C3B8FF49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45735" y="4211827"/>
            <a:ext cx="2700528" cy="180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86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1683" y="6095"/>
            <a:ext cx="0" cy="6464935"/>
          </a:xfrm>
          <a:custGeom>
            <a:avLst/>
            <a:gdLst/>
            <a:ahLst/>
            <a:cxnLst/>
            <a:rect l="l" t="t" r="r" b="b"/>
            <a:pathLst>
              <a:path h="6464935">
                <a:moveTo>
                  <a:pt x="0" y="0"/>
                </a:moveTo>
                <a:lnTo>
                  <a:pt x="0" y="6464465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24900" y="5734811"/>
            <a:ext cx="0" cy="1123315"/>
          </a:xfrm>
          <a:custGeom>
            <a:avLst/>
            <a:gdLst/>
            <a:ahLst/>
            <a:cxnLst/>
            <a:rect l="l" t="t" r="r" b="b"/>
            <a:pathLst>
              <a:path h="1123315">
                <a:moveTo>
                  <a:pt x="0" y="0"/>
                </a:moveTo>
                <a:lnTo>
                  <a:pt x="0" y="1122743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81359" y="1597152"/>
            <a:ext cx="0" cy="5260975"/>
          </a:xfrm>
          <a:custGeom>
            <a:avLst/>
            <a:gdLst/>
            <a:ahLst/>
            <a:cxnLst/>
            <a:rect l="l" t="t" r="r" b="b"/>
            <a:pathLst>
              <a:path h="5260975">
                <a:moveTo>
                  <a:pt x="0" y="0"/>
                </a:moveTo>
                <a:lnTo>
                  <a:pt x="0" y="5260693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16454" y="1370394"/>
            <a:ext cx="3339465" cy="989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300" b="1" i="1" spc="-160" dirty="0">
                <a:solidFill>
                  <a:srgbClr val="C8B891"/>
                </a:solidFill>
                <a:latin typeface="Impact"/>
                <a:cs typeface="Impact"/>
              </a:rPr>
              <a:t>THANK</a:t>
            </a:r>
            <a:r>
              <a:rPr sz="6300" b="1" i="1" spc="-85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6300" b="1" i="1" spc="-130" dirty="0">
                <a:solidFill>
                  <a:srgbClr val="C8B891"/>
                </a:solidFill>
                <a:latin typeface="Impact"/>
                <a:cs typeface="Impact"/>
              </a:rPr>
              <a:t>YOU</a:t>
            </a:r>
            <a:endParaRPr sz="6300">
              <a:latin typeface="Impact"/>
              <a:cs typeface="Impac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454" y="2559177"/>
            <a:ext cx="5185410" cy="22852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Joel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Ebarb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Executive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Associate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Dean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12700" marR="5080">
              <a:spcBef>
                <a:spcPts val="100"/>
              </a:spcBef>
            </a:pPr>
            <a:r>
              <a:rPr lang="en-US" spc="-10" dirty="0">
                <a:solidFill>
                  <a:srgbClr val="FFFFFF"/>
                </a:solidFill>
                <a:latin typeface="+mn-lt"/>
              </a:rPr>
              <a:t>Renée Gaarder</a:t>
            </a:r>
            <a:endParaRPr lang="en-US" sz="1800" spc="-10" dirty="0">
              <a:solidFill>
                <a:srgbClr val="FFFFFF"/>
              </a:solidFill>
              <a:latin typeface="+mn-lt"/>
            </a:endParaRPr>
          </a:p>
          <a:p>
            <a:pPr marL="12700" marR="5080">
              <a:spcBef>
                <a:spcPts val="100"/>
              </a:spcBef>
            </a:pPr>
            <a:r>
              <a:rPr lang="en-US" sz="1800" spc="-10" dirty="0">
                <a:solidFill>
                  <a:srgbClr val="FFFFFF"/>
                </a:solidFill>
                <a:latin typeface="+mn-lt"/>
              </a:rPr>
              <a:t>Academic Program Manager</a:t>
            </a:r>
          </a:p>
          <a:p>
            <a:pPr marL="12700" marR="5080">
              <a:spcBef>
                <a:spcPts val="100"/>
              </a:spcBef>
            </a:pPr>
            <a:endParaRPr lang="en-US" sz="1800" spc="-10" dirty="0">
              <a:solidFill>
                <a:srgbClr val="FFFFFF"/>
              </a:solidFill>
              <a:latin typeface="+mn-lt"/>
            </a:endParaRPr>
          </a:p>
          <a:p>
            <a:pPr marL="12700" marR="5080">
              <a:spcBef>
                <a:spcPts val="100"/>
              </a:spcBef>
            </a:pPr>
            <a:r>
              <a:rPr lang="en-US" sz="1800" spc="-10" dirty="0">
                <a:solidFill>
                  <a:srgbClr val="FFFFFF"/>
                </a:solidFill>
                <a:latin typeface="+mn-lt"/>
              </a:rPr>
              <a:t>Carmen Morrow</a:t>
            </a:r>
          </a:p>
          <a:p>
            <a:pPr marL="12700" marR="5080">
              <a:spcBef>
                <a:spcPts val="100"/>
              </a:spcBef>
            </a:pPr>
            <a:r>
              <a:rPr lang="en-US" sz="1800" spc="-10" dirty="0">
                <a:solidFill>
                  <a:srgbClr val="FFFFFF"/>
                </a:solidFill>
                <a:latin typeface="+mn-lt"/>
              </a:rPr>
              <a:t>Undergraduate Curriculum Coordinator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9739" y="5891784"/>
            <a:ext cx="4319016" cy="4572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752D9-0E0F-7113-AC53-09F3808F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E30CF0B-3B0E-8F7D-FFD7-67C86AAE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935" y="0"/>
            <a:ext cx="9885045" cy="9214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333375">
              <a:lnSpc>
                <a:spcPts val="4165"/>
              </a:lnSpc>
              <a:spcBef>
                <a:spcPts val="2985"/>
              </a:spcBef>
            </a:pP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CLA</a:t>
            </a:r>
            <a:r>
              <a:rPr sz="3600" spc="10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Curriculum</a:t>
            </a:r>
            <a:r>
              <a:rPr sz="3600" spc="-5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Summit</a:t>
            </a:r>
            <a:r>
              <a:rPr sz="3600" spc="15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3600" spc="-20" dirty="0">
                <a:solidFill>
                  <a:srgbClr val="C8B891"/>
                </a:solidFill>
                <a:latin typeface="Impact"/>
                <a:cs typeface="Impact"/>
              </a:rPr>
              <a:t>202</a:t>
            </a:r>
            <a:r>
              <a:rPr lang="en-US" sz="3600" spc="-20" dirty="0">
                <a:solidFill>
                  <a:srgbClr val="C8B891"/>
                </a:solidFill>
                <a:latin typeface="Impact"/>
                <a:cs typeface="Impact"/>
              </a:rPr>
              <a:t>4</a:t>
            </a:r>
            <a:endParaRPr sz="36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523670"/>
            <a:ext cx="11744960" cy="3810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54585F"/>
                </a:solidFill>
                <a:latin typeface="Calibri"/>
                <a:cs typeface="Calibri"/>
              </a:rPr>
              <a:t>Introductions</a:t>
            </a:r>
            <a:endParaRPr lang="en-US" sz="3200" b="1" spc="-10" dirty="0">
              <a:solidFill>
                <a:srgbClr val="54585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1800" b="1" dirty="0">
              <a:solidFill>
                <a:srgbClr val="C8B891"/>
              </a:solidFill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lang="en-US" sz="2800" b="1" dirty="0">
                <a:latin typeface="Calibri"/>
                <a:cs typeface="Calibri"/>
              </a:rPr>
              <a:t>Joel Ebarb – </a:t>
            </a:r>
            <a:r>
              <a:rPr lang="en-US" sz="2800" b="1" dirty="0">
                <a:solidFill>
                  <a:srgbClr val="C8B891"/>
                </a:solidFill>
                <a:latin typeface="Calibri"/>
                <a:cs typeface="Calibri"/>
              </a:rPr>
              <a:t>Executive Associate Dean</a:t>
            </a:r>
            <a:endParaRPr lang="en-US" sz="2800" b="1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lang="en-US" sz="2800" b="1" dirty="0">
                <a:latin typeface="Calibri"/>
                <a:cs typeface="Calibri"/>
              </a:rPr>
              <a:t>Renée Gaarder – </a:t>
            </a:r>
            <a:r>
              <a:rPr lang="en-US" sz="2800" b="1" dirty="0">
                <a:solidFill>
                  <a:srgbClr val="C8B891"/>
                </a:solidFill>
                <a:latin typeface="Calibri"/>
                <a:cs typeface="Calibri"/>
              </a:rPr>
              <a:t>Academic Program Manager</a:t>
            </a: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lang="en-US" sz="2800" b="1" dirty="0">
                <a:latin typeface="Calibri"/>
                <a:cs typeface="Calibri"/>
              </a:rPr>
              <a:t>Carmen Morrow – </a:t>
            </a:r>
            <a:r>
              <a:rPr lang="en-US" sz="2800" b="1" dirty="0">
                <a:solidFill>
                  <a:srgbClr val="C8B891"/>
                </a:solidFill>
                <a:latin typeface="Calibri"/>
                <a:cs typeface="Calibri"/>
              </a:rPr>
              <a:t>Undergraduate Curriculum Coordinator</a:t>
            </a: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2800" b="1" dirty="0">
                <a:latin typeface="Calibri"/>
                <a:cs typeface="Calibri"/>
              </a:rPr>
              <a:t>Kim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Watley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– </a:t>
            </a:r>
            <a:r>
              <a:rPr lang="en-US" sz="2800" b="1" dirty="0">
                <a:solidFill>
                  <a:srgbClr val="C8B891"/>
                </a:solidFill>
                <a:latin typeface="Calibri"/>
                <a:cs typeface="Calibri"/>
              </a:rPr>
              <a:t>Associate Registrar</a:t>
            </a:r>
            <a:r>
              <a:rPr lang="en-US" sz="2800" b="1" spc="-20" dirty="0">
                <a:solidFill>
                  <a:srgbClr val="C8B891"/>
                </a:solidFill>
                <a:latin typeface="Calibri"/>
                <a:cs typeface="Calibri"/>
              </a:rPr>
              <a:t> for Curriculum, Catalog, &amp; Credit Evaluation</a:t>
            </a: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2800" b="1" dirty="0">
                <a:latin typeface="Calibri"/>
                <a:cs typeface="Calibri"/>
              </a:rPr>
              <a:t>Holly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Tittle-</a:t>
            </a:r>
            <a:r>
              <a:rPr sz="2800" b="1" dirty="0">
                <a:latin typeface="Calibri"/>
                <a:cs typeface="Calibri"/>
              </a:rPr>
              <a:t>Hudson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–</a:t>
            </a:r>
            <a:r>
              <a:rPr lang="en-US" sz="2800" b="1" dirty="0"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C8B891"/>
                </a:solidFill>
                <a:latin typeface="Calibri"/>
                <a:cs typeface="Calibri"/>
              </a:rPr>
              <a:t>Assistant Registrar</a:t>
            </a: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endParaRPr lang="en-US" sz="2800" b="1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lang="en-US" sz="2800" b="1" dirty="0">
                <a:latin typeface="Calibri"/>
                <a:cs typeface="Calibri"/>
              </a:rPr>
              <a:t>We would now like to have each of you introduce yourself!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6301221"/>
            <a:ext cx="3668038" cy="420254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E64150-3397-F72C-F08E-AECC0120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F75490-837C-B725-8511-21F8AC35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black and white speech bubble with white text&#10;&#10;Description automatically generated">
            <a:extLst>
              <a:ext uri="{FF2B5EF4-FFF2-40B4-BE49-F238E27FC236}">
                <a16:creationId xmlns:a16="http://schemas.microsoft.com/office/drawing/2014/main" id="{B0035E79-F08E-9789-CC55-7D439E6D7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30896" y="1145599"/>
            <a:ext cx="2868168" cy="19718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935" y="0"/>
            <a:ext cx="9885045" cy="9214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333375">
              <a:lnSpc>
                <a:spcPts val="4165"/>
              </a:lnSpc>
              <a:spcBef>
                <a:spcPts val="2985"/>
              </a:spcBef>
            </a:pP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CLA</a:t>
            </a:r>
            <a:r>
              <a:rPr sz="3600" spc="10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Curriculum</a:t>
            </a:r>
            <a:r>
              <a:rPr sz="3600" spc="-5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Summit</a:t>
            </a:r>
            <a:r>
              <a:rPr sz="3600" spc="15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3600" spc="-20" dirty="0">
                <a:solidFill>
                  <a:srgbClr val="C8B891"/>
                </a:solidFill>
                <a:latin typeface="Impact"/>
                <a:cs typeface="Impact"/>
              </a:rPr>
              <a:t>202</a:t>
            </a:r>
            <a:r>
              <a:rPr lang="en-US" sz="3600" spc="-20" dirty="0">
                <a:solidFill>
                  <a:srgbClr val="C8B891"/>
                </a:solidFill>
                <a:latin typeface="Impact"/>
                <a:cs typeface="Impact"/>
              </a:rPr>
              <a:t>4</a:t>
            </a:r>
            <a:endParaRPr sz="36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8242" y="1632992"/>
            <a:ext cx="9415526" cy="29488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solidFill>
                  <a:srgbClr val="54585F"/>
                </a:solidFill>
                <a:latin typeface="Calibri"/>
                <a:cs typeface="Calibri"/>
              </a:rPr>
              <a:t>Goals</a:t>
            </a:r>
            <a:r>
              <a:rPr sz="3200" b="1" spc="-75" dirty="0">
                <a:solidFill>
                  <a:srgbClr val="5458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4585F"/>
                </a:solidFill>
                <a:latin typeface="Calibri"/>
                <a:cs typeface="Calibri"/>
              </a:rPr>
              <a:t>for</a:t>
            </a:r>
            <a:r>
              <a:rPr sz="3200" b="1" spc="-40" dirty="0">
                <a:solidFill>
                  <a:srgbClr val="5458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4585F"/>
                </a:solidFill>
                <a:latin typeface="Calibri"/>
                <a:cs typeface="Calibri"/>
              </a:rPr>
              <a:t>the</a:t>
            </a:r>
            <a:r>
              <a:rPr sz="3200" b="1" spc="-65" dirty="0">
                <a:solidFill>
                  <a:srgbClr val="54585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54585F"/>
                </a:solidFill>
                <a:latin typeface="Calibri"/>
                <a:cs typeface="Calibri"/>
              </a:rPr>
              <a:t>Curriculum</a:t>
            </a:r>
            <a:r>
              <a:rPr sz="3200" b="1" spc="-55" dirty="0">
                <a:solidFill>
                  <a:srgbClr val="54585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54585F"/>
                </a:solidFill>
                <a:latin typeface="Calibri"/>
                <a:cs typeface="Calibri"/>
              </a:rPr>
              <a:t>Summit</a:t>
            </a:r>
            <a:endParaRPr lang="en-US" sz="3200" b="1" spc="-10" dirty="0">
              <a:solidFill>
                <a:srgbClr val="54585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800" dirty="0">
              <a:latin typeface="Calibri"/>
              <a:cs typeface="Calibri"/>
            </a:endParaRPr>
          </a:p>
          <a:p>
            <a:pPr marL="857250" indent="-286385">
              <a:lnSpc>
                <a:spcPct val="100000"/>
              </a:lnSpc>
              <a:buFont typeface="Wingdings"/>
              <a:buChar char=""/>
              <a:tabLst>
                <a:tab pos="857250" algn="l"/>
              </a:tabLst>
            </a:pPr>
            <a:r>
              <a:rPr sz="2800" dirty="0">
                <a:latin typeface="Calibri"/>
                <a:cs typeface="Calibri"/>
              </a:rPr>
              <a:t>Detail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new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lang="en-US" sz="2800" spc="-25" dirty="0">
                <a:latin typeface="Calibri"/>
                <a:cs typeface="Calibri"/>
              </a:rPr>
              <a:t>CLA </a:t>
            </a:r>
            <a:r>
              <a:rPr sz="2800" dirty="0" err="1">
                <a:latin typeface="Calibri"/>
                <a:cs typeface="Calibri"/>
              </a:rPr>
              <a:t>Curriculog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workflow</a:t>
            </a:r>
          </a:p>
          <a:p>
            <a:pPr marL="857250" indent="-286385">
              <a:lnSpc>
                <a:spcPct val="100000"/>
              </a:lnSpc>
              <a:buFont typeface="Wingdings"/>
              <a:buChar char=""/>
              <a:tabLst>
                <a:tab pos="857250" algn="l"/>
              </a:tabLst>
            </a:pPr>
            <a:r>
              <a:rPr sz="2800" dirty="0">
                <a:latin typeface="Calibri"/>
                <a:cs typeface="Calibri"/>
              </a:rPr>
              <a:t>Review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curriculum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deadlines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AY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4-25</a:t>
            </a:r>
            <a:endParaRPr sz="2800" dirty="0">
              <a:latin typeface="Calibri"/>
              <a:cs typeface="Calibri"/>
            </a:endParaRPr>
          </a:p>
          <a:p>
            <a:pPr marL="857250" indent="-286385">
              <a:lnSpc>
                <a:spcPct val="100000"/>
              </a:lnSpc>
              <a:buFont typeface="Wingdings"/>
              <a:buChar char=""/>
              <a:tabLst>
                <a:tab pos="857250" algn="l"/>
              </a:tabLst>
            </a:pPr>
            <a:r>
              <a:rPr sz="2800" dirty="0">
                <a:latin typeface="Calibri"/>
                <a:cs typeface="Calibri"/>
              </a:rPr>
              <a:t>Explain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CLA </a:t>
            </a:r>
            <a:r>
              <a:rPr sz="2800" dirty="0">
                <a:latin typeface="Calibri"/>
                <a:cs typeface="Calibri"/>
              </a:rPr>
              <a:t>Plan 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Study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updating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procedures</a:t>
            </a:r>
            <a:r>
              <a:rPr lang="en-US" sz="2800" spc="-10" dirty="0">
                <a:latin typeface="Calibri"/>
                <a:cs typeface="Calibri"/>
              </a:rPr>
              <a:t> for AY 25-26</a:t>
            </a:r>
          </a:p>
          <a:p>
            <a:pPr marL="857250" indent="-286385">
              <a:lnSpc>
                <a:spcPct val="100000"/>
              </a:lnSpc>
              <a:buFont typeface="Wingdings"/>
              <a:buChar char=""/>
              <a:tabLst>
                <a:tab pos="857250" algn="l"/>
              </a:tabLst>
            </a:pPr>
            <a:r>
              <a:rPr lang="en-US" sz="2800" spc="-10" dirty="0">
                <a:latin typeface="Calibri"/>
                <a:cs typeface="Calibri"/>
              </a:rPr>
              <a:t>Introduce AY 24-25 CLA Curriculum Committee</a:t>
            </a:r>
            <a:endParaRPr sz="2800" dirty="0">
              <a:latin typeface="Calibri"/>
              <a:cs typeface="Calibri"/>
            </a:endParaRPr>
          </a:p>
          <a:p>
            <a:pPr marL="857250" indent="-286385">
              <a:lnSpc>
                <a:spcPct val="100000"/>
              </a:lnSpc>
              <a:buFont typeface="Wingdings"/>
              <a:buChar char=""/>
              <a:tabLst>
                <a:tab pos="857250" algn="l"/>
              </a:tabLst>
            </a:pPr>
            <a:r>
              <a:rPr sz="2800" dirty="0">
                <a:latin typeface="Calibri"/>
                <a:cs typeface="Calibri"/>
              </a:rPr>
              <a:t>Reaffirm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stakeholder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responsibilities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242" y="6301221"/>
            <a:ext cx="3668038" cy="420254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8302AD2-B432-1A93-9247-5D906C18B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55B6522-5570-B2B6-0E48-BED47E6A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10" descr="A wooden board with letters on it&#10;&#10;Description automatically generated">
            <a:extLst>
              <a:ext uri="{FF2B5EF4-FFF2-40B4-BE49-F238E27FC236}">
                <a16:creationId xmlns:a16="http://schemas.microsoft.com/office/drawing/2014/main" id="{978D0DED-FDF9-3A5D-FBA9-7472942E8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45450" y="3987980"/>
            <a:ext cx="3873500" cy="258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9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935" y="0"/>
            <a:ext cx="9885045" cy="9214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333375">
              <a:lnSpc>
                <a:spcPts val="4165"/>
              </a:lnSpc>
              <a:spcBef>
                <a:spcPts val="2985"/>
              </a:spcBef>
            </a:pP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CLA</a:t>
            </a:r>
            <a:r>
              <a:rPr sz="3600" spc="10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Curriculum</a:t>
            </a:r>
            <a:r>
              <a:rPr sz="3600" spc="-5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Summit</a:t>
            </a:r>
            <a:r>
              <a:rPr sz="3600" spc="15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3600" spc="-20" dirty="0">
                <a:solidFill>
                  <a:srgbClr val="C8B891"/>
                </a:solidFill>
                <a:latin typeface="Impact"/>
                <a:cs typeface="Impact"/>
              </a:rPr>
              <a:t>202</a:t>
            </a:r>
            <a:r>
              <a:rPr lang="en-US" sz="3600" spc="-20" dirty="0">
                <a:solidFill>
                  <a:srgbClr val="C8B891"/>
                </a:solidFill>
                <a:latin typeface="Impact"/>
                <a:cs typeface="Impact"/>
              </a:rPr>
              <a:t>4</a:t>
            </a:r>
            <a:endParaRPr sz="36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0429" y="2280640"/>
            <a:ext cx="5785358" cy="24333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200" b="1" dirty="0">
                <a:latin typeface="Calibri"/>
                <a:cs typeface="Calibri"/>
              </a:rPr>
              <a:t>The platform formerly known as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dirty="0" err="1">
                <a:latin typeface="Calibri"/>
                <a:cs typeface="Calibri"/>
              </a:rPr>
              <a:t>Curriculog</a:t>
            </a:r>
            <a:r>
              <a:rPr lang="en-US" sz="3200" b="1" dirty="0">
                <a:latin typeface="Calibri"/>
                <a:cs typeface="Calibri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200" b="1" dirty="0">
                <a:latin typeface="Calibri"/>
                <a:cs typeface="Calibri"/>
              </a:rPr>
              <a:t>is now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dirty="0">
                <a:latin typeface="Calibri"/>
                <a:cs typeface="Calibri"/>
              </a:rPr>
              <a:t>Modern Campus Curriculum </a:t>
            </a:r>
            <a:endParaRPr lang="en-US" sz="3600" b="1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242" y="6301221"/>
            <a:ext cx="3668038" cy="420254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8302AD2-B432-1A93-9247-5D906C18B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55B6522-5570-B2B6-0E48-BED47E6A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5</a:t>
            </a:fld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4A02AECC-78E6-45E4-EDBF-7F36F93D4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purple symbol on a black background&#10;&#10;Description automatically generated">
            <a:extLst>
              <a:ext uri="{FF2B5EF4-FFF2-40B4-BE49-F238E27FC236}">
                <a16:creationId xmlns:a16="http://schemas.microsoft.com/office/drawing/2014/main" id="{39B8CC11-625E-3E8C-9CB1-637696353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13" y="1209198"/>
            <a:ext cx="4439603" cy="44396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935" y="0"/>
            <a:ext cx="9885045" cy="9214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333375">
              <a:lnSpc>
                <a:spcPts val="4165"/>
              </a:lnSpc>
              <a:spcBef>
                <a:spcPts val="2985"/>
              </a:spcBef>
            </a:pP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CLA</a:t>
            </a:r>
            <a:r>
              <a:rPr sz="3600" spc="10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Curriculum</a:t>
            </a:r>
            <a:r>
              <a:rPr sz="3600" spc="-5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Summit</a:t>
            </a:r>
            <a:r>
              <a:rPr sz="3600" spc="15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3600" spc="-20" dirty="0">
                <a:solidFill>
                  <a:srgbClr val="C8B891"/>
                </a:solidFill>
                <a:latin typeface="Impact"/>
                <a:cs typeface="Impact"/>
              </a:rPr>
              <a:t>202</a:t>
            </a:r>
            <a:r>
              <a:rPr lang="en-US" sz="3600" spc="-20" dirty="0">
                <a:solidFill>
                  <a:srgbClr val="C8B891"/>
                </a:solidFill>
                <a:latin typeface="Impact"/>
                <a:cs typeface="Impact"/>
              </a:rPr>
              <a:t>4</a:t>
            </a:r>
            <a:endParaRPr sz="3600" dirty="0">
              <a:latin typeface="Impact"/>
              <a:cs typeface="Impac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962" y="6446519"/>
            <a:ext cx="2546374" cy="27495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FF5C1B3-5963-E12C-3147-E81407C0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97C1D8-86C5-ED7A-48F2-A8F41E6B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3F157-1EDA-87EA-5B01-11DD68D2E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383" y="921406"/>
            <a:ext cx="8570977" cy="5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62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788" y="567203"/>
            <a:ext cx="10515600" cy="9214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333375" algn="ctr">
              <a:lnSpc>
                <a:spcPts val="4165"/>
              </a:lnSpc>
              <a:spcBef>
                <a:spcPts val="2985"/>
              </a:spcBef>
            </a:pP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CLA</a:t>
            </a:r>
            <a:r>
              <a:rPr sz="3600" spc="10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Curriculum</a:t>
            </a:r>
            <a:r>
              <a:rPr sz="3600" spc="-5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Summit</a:t>
            </a:r>
            <a:r>
              <a:rPr sz="3600" spc="15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sz="3600" spc="-20" dirty="0">
                <a:solidFill>
                  <a:srgbClr val="C8B891"/>
                </a:solidFill>
                <a:latin typeface="Impact"/>
                <a:cs typeface="Impact"/>
              </a:rPr>
              <a:t>202</a:t>
            </a:r>
            <a:r>
              <a:rPr lang="en-US" sz="3600" spc="-20" dirty="0">
                <a:solidFill>
                  <a:srgbClr val="C8B891"/>
                </a:solidFill>
                <a:latin typeface="Impact"/>
                <a:cs typeface="Impact"/>
              </a:rPr>
              <a:t>4</a:t>
            </a:r>
            <a:endParaRPr sz="3600" dirty="0">
              <a:latin typeface="Impact"/>
              <a:cs typeface="Impac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07DDE-AE2F-F232-158E-717C512AF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Curriculum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3E256-A25F-4C00-5BE5-94925089F3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The building blocks: programs, degrees, majors, minors, concentrations, certificates, courses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EC1DD7-43CE-CEE0-F80D-F73C48F39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Updates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2CC44D-B912-1090-28EE-D197C581A11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dirty="0"/>
              <a:t>The complete package: the combination of building blocks required to complete a degree/curricular component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8302AD2-B432-1A93-9247-5D906C18B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55B6522-5570-B2B6-0E48-BED47E6A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7</a:t>
            </a:fld>
            <a:endParaRPr lang="en-US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242" y="6301221"/>
            <a:ext cx="3668038" cy="420254"/>
          </a:xfrm>
          <a:prstGeom prst="rect">
            <a:avLst/>
          </a:prstGeom>
        </p:spPr>
      </p:pic>
      <p:pic>
        <p:nvPicPr>
          <p:cNvPr id="14" name="Graphic 13" descr="Puzzle pieces with solid fill">
            <a:extLst>
              <a:ext uri="{FF2B5EF4-FFF2-40B4-BE49-F238E27FC236}">
                <a16:creationId xmlns:a16="http://schemas.microsoft.com/office/drawing/2014/main" id="{C7B8351A-868C-CC7E-0D38-1EE2BE70A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3970" y="3987798"/>
            <a:ext cx="1935019" cy="1935019"/>
          </a:xfrm>
          <a:prstGeom prst="rect">
            <a:avLst/>
          </a:prstGeom>
        </p:spPr>
      </p:pic>
      <p:pic>
        <p:nvPicPr>
          <p:cNvPr id="16" name="Graphic 15" descr="Diploma roll with solid fill">
            <a:extLst>
              <a:ext uri="{FF2B5EF4-FFF2-40B4-BE49-F238E27FC236}">
                <a16:creationId xmlns:a16="http://schemas.microsoft.com/office/drawing/2014/main" id="{23DA710F-0CCC-2ECD-1ED3-AAB4673653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70368" y="4114369"/>
            <a:ext cx="2186852" cy="218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935" y="0"/>
            <a:ext cx="9885045" cy="9214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333375">
              <a:lnSpc>
                <a:spcPts val="4165"/>
              </a:lnSpc>
              <a:spcBef>
                <a:spcPts val="2985"/>
              </a:spcBef>
            </a:pPr>
            <a:r>
              <a:rPr lang="en-US" sz="3600" dirty="0">
                <a:solidFill>
                  <a:srgbClr val="C8B891"/>
                </a:solidFill>
                <a:latin typeface="Impact"/>
                <a:cs typeface="Impact"/>
              </a:rPr>
              <a:t>CLA Curriculum Summit 2024</a:t>
            </a:r>
            <a:endParaRPr sz="3600" dirty="0">
              <a:latin typeface="Impact"/>
              <a:cs typeface="Impac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56B11F-66B2-B6B8-A419-ACEF782D8444}"/>
              </a:ext>
            </a:extLst>
          </p:cNvPr>
          <p:cNvSpPr txBox="1"/>
          <p:nvPr/>
        </p:nvSpPr>
        <p:spPr>
          <a:xfrm>
            <a:off x="8910874" y="1059469"/>
            <a:ext cx="30664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Key terms used in academic proposals – including credit minimums or maximums for curricula – can be found in the </a:t>
            </a:r>
            <a:r>
              <a:rPr lang="en-US" sz="1600" dirty="0">
                <a:hlinkClick r:id="rId3"/>
              </a:rPr>
              <a:t>Data Cookbook</a:t>
            </a:r>
            <a:r>
              <a:rPr lang="en-US" sz="1600" dirty="0"/>
              <a:t>. Use the search bar or go to the </a:t>
            </a:r>
            <a:r>
              <a:rPr lang="en-US" sz="1600" dirty="0">
                <a:hlinkClick r:id="rId4"/>
              </a:rPr>
              <a:t>Academic Proposals Collection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 err="1"/>
              <a:t>Curriculog</a:t>
            </a:r>
            <a:r>
              <a:rPr lang="en-US" sz="1600" dirty="0"/>
              <a:t> has embedded training guides and walkthroughs in the tool. Users can log in to </a:t>
            </a:r>
            <a:r>
              <a:rPr lang="en-US" sz="1600" dirty="0">
                <a:hlinkClick r:id="rId5"/>
              </a:rPr>
              <a:t>purdue.curriculog.com </a:t>
            </a:r>
            <a:r>
              <a:rPr lang="en-US" sz="1600" dirty="0"/>
              <a:t>and select “Walk Me Through” in the lower right corner to access Guided Training. </a:t>
            </a:r>
          </a:p>
          <a:p>
            <a:endParaRPr lang="en-US" sz="1600" dirty="0"/>
          </a:p>
          <a:p>
            <a:r>
              <a:rPr lang="en-US" sz="1600" dirty="0"/>
              <a:t>For additional training and support, please reach out to Renée Gaarder (</a:t>
            </a:r>
            <a:r>
              <a:rPr lang="en-US" sz="1600" dirty="0">
                <a:hlinkClick r:id="rId6"/>
              </a:rPr>
              <a:t>rgaarder@purdue.edu</a:t>
            </a:r>
            <a:r>
              <a:rPr lang="en-US" sz="1600" dirty="0"/>
              <a:t>) or Carmen Morrow (</a:t>
            </a:r>
            <a:r>
              <a:rPr lang="en-US" sz="1600" dirty="0">
                <a:hlinkClick r:id="rId7"/>
              </a:rPr>
              <a:t>morrow23@purdue.edu</a:t>
            </a:r>
            <a:r>
              <a:rPr lang="en-US" sz="1600" dirty="0"/>
              <a:t>). 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A293EC9-C85B-1AAF-376A-5E1F86F6E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50BF1E-892D-F077-9125-99707003B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FDA46B-B351-F1D3-6042-3D72AD24F5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856" y="970354"/>
            <a:ext cx="7583240" cy="568743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391" y="6428232"/>
            <a:ext cx="3371088" cy="29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7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935" y="0"/>
            <a:ext cx="9885045" cy="9214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333375">
              <a:lnSpc>
                <a:spcPts val="4165"/>
              </a:lnSpc>
              <a:spcBef>
                <a:spcPts val="2985"/>
              </a:spcBef>
            </a:pPr>
            <a:r>
              <a:rPr sz="3600" dirty="0">
                <a:solidFill>
                  <a:srgbClr val="C8B891"/>
                </a:solidFill>
                <a:latin typeface="Impact"/>
                <a:cs typeface="Impact"/>
              </a:rPr>
              <a:t>CLA</a:t>
            </a:r>
            <a:r>
              <a:rPr sz="3600" spc="10" dirty="0">
                <a:solidFill>
                  <a:srgbClr val="C8B891"/>
                </a:solidFill>
                <a:latin typeface="Impact"/>
                <a:cs typeface="Impact"/>
              </a:rPr>
              <a:t> </a:t>
            </a:r>
            <a:r>
              <a:rPr lang="en-US" sz="3600" dirty="0">
                <a:solidFill>
                  <a:srgbClr val="C8B891"/>
                </a:solidFill>
                <a:latin typeface="Impact"/>
                <a:cs typeface="Impact"/>
              </a:rPr>
              <a:t>Curriculum Summit 2024</a:t>
            </a:r>
            <a:endParaRPr sz="36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3935" y="971028"/>
            <a:ext cx="957986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b="1" dirty="0">
                <a:solidFill>
                  <a:srgbClr val="54585F"/>
                </a:solidFill>
                <a:latin typeface="Calibri"/>
                <a:cs typeface="Calibri"/>
              </a:rPr>
              <a:t>CLA Proposal Workflow and Timeline – New Degree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C011E2-8FB3-2A75-8E0B-E06E1AE4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8/15/2024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56872E-2341-9B0C-6FCF-3161FB5E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EA33-D151-4F8A-A3D4-33421E9A48FC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E10C1-043C-EB1C-B25D-46494C9DE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448" y="1402165"/>
            <a:ext cx="7189103" cy="53918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304" y="6356349"/>
            <a:ext cx="293522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34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953</Words>
  <Application>Microsoft Office PowerPoint</Application>
  <PresentationFormat>Widescreen</PresentationFormat>
  <Paragraphs>219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Impact</vt:lpstr>
      <vt:lpstr>Wingdings</vt:lpstr>
      <vt:lpstr>Office Theme</vt:lpstr>
      <vt:lpstr>1_Office Theme</vt:lpstr>
      <vt:lpstr>CURRICULUM SUMMIT 2024 Joel Ebarb  Executive Associate Dean</vt:lpstr>
      <vt:lpstr>CLA Curriculum Summit 2024</vt:lpstr>
      <vt:lpstr>CLA Curriculum Summit 2024</vt:lpstr>
      <vt:lpstr>CLA Curriculum Summit 2024</vt:lpstr>
      <vt:lpstr>CLA Curriculum Summit 2024</vt:lpstr>
      <vt:lpstr>CLA Curriculum Summit 2024</vt:lpstr>
      <vt:lpstr>CLA Curriculum Summit 2024</vt:lpstr>
      <vt:lpstr>CLA Curriculum Summit 2024</vt:lpstr>
      <vt:lpstr>CLA Curriculum Summit 2024</vt:lpstr>
      <vt:lpstr>CLA Curriculum Summit 2024</vt:lpstr>
      <vt:lpstr>CLA Curriculum Summit 2024</vt:lpstr>
      <vt:lpstr>CLA Curriculum Summit 2024</vt:lpstr>
      <vt:lpstr>CLA Curriculum Summit 2024</vt:lpstr>
      <vt:lpstr>CLA Curriculum Summit 2024</vt:lpstr>
      <vt:lpstr>CLA Curriculum Summit 2024</vt:lpstr>
      <vt:lpstr>CLA Curriculum Summit 2024</vt:lpstr>
      <vt:lpstr>PowerPoint Presentation</vt:lpstr>
      <vt:lpstr>CLA Curriculum Summit 2024</vt:lpstr>
      <vt:lpstr>CLA Curriculum Summit 2024</vt:lpstr>
      <vt:lpstr>CLA Curriculum Summit 2024</vt:lpstr>
      <vt:lpstr>CLA Curriculum Summit 2024</vt:lpstr>
      <vt:lpstr>CLA Curriculum Summit 2024</vt:lpstr>
      <vt:lpstr>PowerPoint Presentation</vt:lpstr>
      <vt:lpstr>Questions or comments after the Curriculum Summit? Please contact claundergrad@purdue.edu</vt:lpstr>
      <vt:lpstr>THANK YOU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Gaarder, Renee D</dc:creator>
  <cp:lastModifiedBy>Morrow, Carmen J</cp:lastModifiedBy>
  <cp:revision>81</cp:revision>
  <cp:lastPrinted>2024-07-29T18:42:33Z</cp:lastPrinted>
  <dcterms:created xsi:type="dcterms:W3CDTF">2024-07-24T14:47:17Z</dcterms:created>
  <dcterms:modified xsi:type="dcterms:W3CDTF">2024-08-16T14:19:54Z</dcterms:modified>
</cp:coreProperties>
</file>