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7" r:id="rId3"/>
    <p:sldId id="258" r:id="rId4"/>
    <p:sldId id="259" r:id="rId5"/>
    <p:sldId id="263" r:id="rId6"/>
    <p:sldId id="261" r:id="rId7"/>
    <p:sldId id="262" r:id="rId8"/>
    <p:sldId id="265" r:id="rId9"/>
    <p:sldId id="264" r:id="rId10"/>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B9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032" autoAdjust="0"/>
    <p:restoredTop sz="96357" autoAdjust="0"/>
  </p:normalViewPr>
  <p:slideViewPr>
    <p:cSldViewPr snapToGrid="0">
      <p:cViewPr varScale="1">
        <p:scale>
          <a:sx n="106" d="100"/>
          <a:sy n="106" d="100"/>
        </p:scale>
        <p:origin x="160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81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82309518-9DD3-4D3A-BF49-CF8A057F1643}" type="datetimeFigureOut">
              <a:rPr lang="en-US" smtClean="0"/>
              <a:t>4/30/2024</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3B8D751E-8460-45DE-B1B0-0CF6849E5E08}" type="slidenum">
              <a:rPr lang="en-US" smtClean="0"/>
              <a:t>‹#›</a:t>
            </a:fld>
            <a:endParaRPr lang="en-US" dirty="0"/>
          </a:p>
        </p:txBody>
      </p:sp>
    </p:spTree>
    <p:extLst>
      <p:ext uri="{BB962C8B-B14F-4D97-AF65-F5344CB8AC3E}">
        <p14:creationId xmlns:p14="http://schemas.microsoft.com/office/powerpoint/2010/main" val="335245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1</a:t>
            </a:fld>
            <a:endParaRPr lang="en-US" dirty="0"/>
          </a:p>
        </p:txBody>
      </p:sp>
    </p:spTree>
    <p:extLst>
      <p:ext uri="{BB962C8B-B14F-4D97-AF65-F5344CB8AC3E}">
        <p14:creationId xmlns:p14="http://schemas.microsoft.com/office/powerpoint/2010/main" val="253966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2</a:t>
            </a:fld>
            <a:endParaRPr lang="en-US" dirty="0"/>
          </a:p>
        </p:txBody>
      </p:sp>
    </p:spTree>
    <p:extLst>
      <p:ext uri="{BB962C8B-B14F-4D97-AF65-F5344CB8AC3E}">
        <p14:creationId xmlns:p14="http://schemas.microsoft.com/office/powerpoint/2010/main" val="397892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3</a:t>
            </a:fld>
            <a:endParaRPr lang="en-US" dirty="0"/>
          </a:p>
        </p:txBody>
      </p:sp>
    </p:spTree>
    <p:extLst>
      <p:ext uri="{BB962C8B-B14F-4D97-AF65-F5344CB8AC3E}">
        <p14:creationId xmlns:p14="http://schemas.microsoft.com/office/powerpoint/2010/main" val="2497885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4</a:t>
            </a:fld>
            <a:endParaRPr lang="en-US" dirty="0"/>
          </a:p>
        </p:txBody>
      </p:sp>
    </p:spTree>
    <p:extLst>
      <p:ext uri="{BB962C8B-B14F-4D97-AF65-F5344CB8AC3E}">
        <p14:creationId xmlns:p14="http://schemas.microsoft.com/office/powerpoint/2010/main" val="155307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5</a:t>
            </a:fld>
            <a:endParaRPr lang="en-US" dirty="0"/>
          </a:p>
        </p:txBody>
      </p:sp>
    </p:spTree>
    <p:extLst>
      <p:ext uri="{BB962C8B-B14F-4D97-AF65-F5344CB8AC3E}">
        <p14:creationId xmlns:p14="http://schemas.microsoft.com/office/powerpoint/2010/main" val="3654105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6</a:t>
            </a:fld>
            <a:endParaRPr lang="en-US" dirty="0"/>
          </a:p>
        </p:txBody>
      </p:sp>
    </p:spTree>
    <p:extLst>
      <p:ext uri="{BB962C8B-B14F-4D97-AF65-F5344CB8AC3E}">
        <p14:creationId xmlns:p14="http://schemas.microsoft.com/office/powerpoint/2010/main" val="1288511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8D751E-8460-45DE-B1B0-0CF6849E5E08}" type="slidenum">
              <a:rPr lang="en-US" smtClean="0"/>
              <a:t>7</a:t>
            </a:fld>
            <a:endParaRPr lang="en-US" dirty="0"/>
          </a:p>
        </p:txBody>
      </p:sp>
    </p:spTree>
    <p:extLst>
      <p:ext uri="{BB962C8B-B14F-4D97-AF65-F5344CB8AC3E}">
        <p14:creationId xmlns:p14="http://schemas.microsoft.com/office/powerpoint/2010/main" val="3308226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D751E-8460-45DE-B1B0-0CF6849E5E08}" type="slidenum">
              <a:rPr lang="en-US" smtClean="0"/>
              <a:t>8</a:t>
            </a:fld>
            <a:endParaRPr lang="en-US" dirty="0"/>
          </a:p>
        </p:txBody>
      </p:sp>
    </p:spTree>
    <p:extLst>
      <p:ext uri="{BB962C8B-B14F-4D97-AF65-F5344CB8AC3E}">
        <p14:creationId xmlns:p14="http://schemas.microsoft.com/office/powerpoint/2010/main" val="15914485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FB99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Franklin Gothic Medium" panose="020B0603020102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Franklin Gothic Medium" panose="020B06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Black Triangle">
            <a:extLst>
              <a:ext uri="{FF2B5EF4-FFF2-40B4-BE49-F238E27FC236}">
                <a16:creationId xmlns:a16="http://schemas.microsoft.com/office/drawing/2014/main" id="{8E9C5BA7-31AB-CB4B-0949-DE8B7DC1757A}"/>
              </a:ext>
            </a:extLst>
          </p:cNvPr>
          <p:cNvPicPr>
            <a:picLocks noChangeAspect="1"/>
          </p:cNvPicPr>
          <p:nvPr userDrawn="1"/>
        </p:nvPicPr>
        <p:blipFill>
          <a:blip r:embed="rId2"/>
          <a:stretch>
            <a:fillRect/>
          </a:stretch>
        </p:blipFill>
        <p:spPr>
          <a:xfrm>
            <a:off x="7467600" y="0"/>
            <a:ext cx="1676400" cy="6858000"/>
          </a:xfrm>
          <a:prstGeom prst="rect">
            <a:avLst/>
          </a:prstGeom>
          <a:noFill/>
        </p:spPr>
      </p:pic>
      <p:pic>
        <p:nvPicPr>
          <p:cNvPr id="10" name="Picture 9" descr="Shape&#10;&#10;Description automatically generated with medium confidence">
            <a:extLst>
              <a:ext uri="{FF2B5EF4-FFF2-40B4-BE49-F238E27FC236}">
                <a16:creationId xmlns:a16="http://schemas.microsoft.com/office/drawing/2014/main" id="{907100E5-71C4-C6F1-7412-C88FA78F27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2632" y="6126970"/>
            <a:ext cx="2385753" cy="427044"/>
          </a:xfrm>
          <a:prstGeom prst="rect">
            <a:avLst/>
          </a:prstGeom>
        </p:spPr>
      </p:pic>
    </p:spTree>
    <p:extLst>
      <p:ext uri="{BB962C8B-B14F-4D97-AF65-F5344CB8AC3E}">
        <p14:creationId xmlns:p14="http://schemas.microsoft.com/office/powerpoint/2010/main" val="3266026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304530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1250003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3987773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1906832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D1CE-0E23-A13C-EF56-AF75E328244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5F0CF2-15FF-CEE7-F78B-0EEBE49BC28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3755CB-7AE2-0548-ECC8-41D007E35692}"/>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5" name="Footer Placeholder 4">
            <a:extLst>
              <a:ext uri="{FF2B5EF4-FFF2-40B4-BE49-F238E27FC236}">
                <a16:creationId xmlns:a16="http://schemas.microsoft.com/office/drawing/2014/main" id="{1BAD3AED-C0F6-5199-1F1C-FA8AC49B41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8D2391-1D99-9014-49F9-0566A1963921}"/>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28885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E4673-D281-AB97-E9A3-D5C6E094CD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C0EAC-4EC4-FFD3-411E-6391190C9E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D1FE0-5313-C34F-350C-B5C1834428CA}"/>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5" name="Footer Placeholder 4">
            <a:extLst>
              <a:ext uri="{FF2B5EF4-FFF2-40B4-BE49-F238E27FC236}">
                <a16:creationId xmlns:a16="http://schemas.microsoft.com/office/drawing/2014/main" id="{263038CE-926A-0309-C340-47BD371A9A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1014ED-9DEE-6763-2477-E28F3D1D6D51}"/>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4289664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03DFB-098D-C06D-D1EB-CCEE02F024C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086BF5-E8A0-91ED-E879-62D28DEFCF4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4888C0-3A29-BE85-D0D5-C0DA6D6E3F95}"/>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5" name="Footer Placeholder 4">
            <a:extLst>
              <a:ext uri="{FF2B5EF4-FFF2-40B4-BE49-F238E27FC236}">
                <a16:creationId xmlns:a16="http://schemas.microsoft.com/office/drawing/2014/main" id="{F6073951-0FF6-6441-7554-E894B828EA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E45CD8-BF40-9AD6-00D9-C62AA2F77B21}"/>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2917621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F7CD-F390-3C6A-729E-0B58ACD3A0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93654B-832A-F937-D74D-A79386DF1B04}"/>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9DF9D3-F6C1-2475-33C4-E24238385DEE}"/>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210848-1ACC-E385-A447-257530922EE1}"/>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6" name="Footer Placeholder 5">
            <a:extLst>
              <a:ext uri="{FF2B5EF4-FFF2-40B4-BE49-F238E27FC236}">
                <a16:creationId xmlns:a16="http://schemas.microsoft.com/office/drawing/2014/main" id="{AC569C70-8E9A-4ECF-15B0-0BF787D2E4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3F9A29-330B-E8C0-95C7-10E7E13A7C53}"/>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1186809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7576-32EF-6457-CA58-7BA0530536F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9BC67A-3502-F923-FB2F-0590493A06F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08D4F2-67ED-4814-EDAE-CA2EB90D9C7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19E2D8-5355-F072-ED10-4E4FDBDD6D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75FB00-3FF2-FE05-5049-7654ABFF403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E5659E-9FBE-26FB-AF6F-153706836ED8}"/>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8" name="Footer Placeholder 7">
            <a:extLst>
              <a:ext uri="{FF2B5EF4-FFF2-40B4-BE49-F238E27FC236}">
                <a16:creationId xmlns:a16="http://schemas.microsoft.com/office/drawing/2014/main" id="{86B73BA0-546A-7E83-AAAA-5A9F4F17575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1B16573-7217-9B57-A0AC-C9A55C6785C9}"/>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3098268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92FC-C007-DBDB-AB1F-0362EA8927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8604E8-A7FC-15E7-709A-CF8767D0E4ED}"/>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4" name="Footer Placeholder 3">
            <a:extLst>
              <a:ext uri="{FF2B5EF4-FFF2-40B4-BE49-F238E27FC236}">
                <a16:creationId xmlns:a16="http://schemas.microsoft.com/office/drawing/2014/main" id="{6752E765-A7A1-1F8D-3E60-B1D5B002AAD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8116343-2DE0-6723-CD81-40501F526B35}"/>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210648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CFB991"/>
        </a:solidFill>
        <a:effectLst/>
      </p:bgPr>
    </p:bg>
    <p:spTree>
      <p:nvGrpSpPr>
        <p:cNvPr id="1" name=""/>
        <p:cNvGrpSpPr/>
        <p:nvPr/>
      </p:nvGrpSpPr>
      <p:grpSpPr>
        <a:xfrm>
          <a:off x="0" y="0"/>
          <a:ext cx="0" cy="0"/>
          <a:chOff x="0" y="0"/>
          <a:chExt cx="0" cy="0"/>
        </a:xfrm>
      </p:grpSpPr>
      <p:pic>
        <p:nvPicPr>
          <p:cNvPr id="8" name="Black Triangle">
            <a:extLst>
              <a:ext uri="{FF2B5EF4-FFF2-40B4-BE49-F238E27FC236}">
                <a16:creationId xmlns:a16="http://schemas.microsoft.com/office/drawing/2014/main" id="{8E9C5BA7-31AB-CB4B-0949-DE8B7DC1757A}"/>
              </a:ext>
            </a:extLst>
          </p:cNvPr>
          <p:cNvPicPr>
            <a:picLocks noChangeAspect="1"/>
          </p:cNvPicPr>
          <p:nvPr userDrawn="1"/>
        </p:nvPicPr>
        <p:blipFill>
          <a:blip r:embed="rId2"/>
          <a:stretch>
            <a:fillRect/>
          </a:stretch>
        </p:blipFill>
        <p:spPr>
          <a:xfrm>
            <a:off x="7467600" y="0"/>
            <a:ext cx="1676400" cy="6858000"/>
          </a:xfrm>
          <a:prstGeom prst="rect">
            <a:avLst/>
          </a:prstGeom>
          <a:noFill/>
        </p:spPr>
      </p:pic>
      <p:pic>
        <p:nvPicPr>
          <p:cNvPr id="10" name="Picture 9" descr="Shape&#10;&#10;Description automatically generated with medium confidence">
            <a:extLst>
              <a:ext uri="{FF2B5EF4-FFF2-40B4-BE49-F238E27FC236}">
                <a16:creationId xmlns:a16="http://schemas.microsoft.com/office/drawing/2014/main" id="{907100E5-71C4-C6F1-7412-C88FA78F27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2632" y="6126970"/>
            <a:ext cx="2385753" cy="427044"/>
          </a:xfrm>
          <a:prstGeom prst="rect">
            <a:avLst/>
          </a:prstGeom>
        </p:spPr>
      </p:pic>
    </p:spTree>
    <p:extLst>
      <p:ext uri="{BB962C8B-B14F-4D97-AF65-F5344CB8AC3E}">
        <p14:creationId xmlns:p14="http://schemas.microsoft.com/office/powerpoint/2010/main" val="2100901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C8E92C-2BAC-425B-2D14-A0003925EAA9}"/>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3" name="Footer Placeholder 2">
            <a:extLst>
              <a:ext uri="{FF2B5EF4-FFF2-40B4-BE49-F238E27FC236}">
                <a16:creationId xmlns:a16="http://schemas.microsoft.com/office/drawing/2014/main" id="{F99C2E54-4F27-02BF-1CA0-FA7DAC018CB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573D599-56C0-8173-A473-439CAE827A14}"/>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4021037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21FF-5B0B-3AFF-B0F2-00902C9656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3E1025-17D6-8B17-FA2D-22EB2AF8B6E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B2E69E-ABBA-03FC-3925-E9185F00C5D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864A0C-5720-7E38-FA19-C976764DBBC2}"/>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6" name="Footer Placeholder 5">
            <a:extLst>
              <a:ext uri="{FF2B5EF4-FFF2-40B4-BE49-F238E27FC236}">
                <a16:creationId xmlns:a16="http://schemas.microsoft.com/office/drawing/2014/main" id="{9007EBDF-02C4-91B2-656D-254A718A80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7DBBD5-655A-98C3-CACA-F8CCC19A6CC0}"/>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3433130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078FA-D8C5-2910-FCF0-7A24A95C9BC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2BD4CC-863B-18D9-7A60-4AD83CDDE7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1EB54BA-AAE3-96AE-5C0A-20FBE85119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E6D07A-5C4E-E273-3DC1-739C1469FF3E}"/>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6" name="Footer Placeholder 5">
            <a:extLst>
              <a:ext uri="{FF2B5EF4-FFF2-40B4-BE49-F238E27FC236}">
                <a16:creationId xmlns:a16="http://schemas.microsoft.com/office/drawing/2014/main" id="{B04FCBF0-200C-1572-D7B0-E32B74E02BB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3A8506-E3D4-3CB1-DD57-F39482E7ED04}"/>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26649071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883B-C487-17F1-F5F8-876066C2F8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2FE072-2BD7-BBC0-74E8-FC6FA8028E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A8AF0-A5CF-51E5-4B25-225F4690CCCE}"/>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5" name="Footer Placeholder 4">
            <a:extLst>
              <a:ext uri="{FF2B5EF4-FFF2-40B4-BE49-F238E27FC236}">
                <a16:creationId xmlns:a16="http://schemas.microsoft.com/office/drawing/2014/main" id="{2BE83E3B-A729-7236-C98B-0D64DBC35A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6F7428-6476-1907-B29F-D72E375B8B54}"/>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40855230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ACC065-6C7A-3CF0-0306-679AB3A2788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20F1CD-8B32-5137-5B54-456C56F0D54D}"/>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12BB49-115B-D50C-0477-08E443773E1A}"/>
              </a:ext>
            </a:extLst>
          </p:cNvPr>
          <p:cNvSpPr>
            <a:spLocks noGrp="1"/>
          </p:cNvSpPr>
          <p:nvPr>
            <p:ph type="dt" sz="half" idx="10"/>
          </p:nvPr>
        </p:nvSpPr>
        <p:spPr/>
        <p:txBody>
          <a:bodyPr/>
          <a:lstStyle/>
          <a:p>
            <a:fld id="{1BF385D0-31A6-4ED8-A1F1-767FF4FF2AA2}" type="datetimeFigureOut">
              <a:rPr lang="en-US" smtClean="0"/>
              <a:t>4/30/2024</a:t>
            </a:fld>
            <a:endParaRPr lang="en-US" dirty="0"/>
          </a:p>
        </p:txBody>
      </p:sp>
      <p:sp>
        <p:nvSpPr>
          <p:cNvPr id="5" name="Footer Placeholder 4">
            <a:extLst>
              <a:ext uri="{FF2B5EF4-FFF2-40B4-BE49-F238E27FC236}">
                <a16:creationId xmlns:a16="http://schemas.microsoft.com/office/drawing/2014/main" id="{010ACBC0-F2B5-A846-5B47-9EA658C3D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AFDCC-8C7A-2066-9804-1D769F9DA0E3}"/>
              </a:ext>
            </a:extLst>
          </p:cNvPr>
          <p:cNvSpPr>
            <a:spLocks noGrp="1"/>
          </p:cNvSpPr>
          <p:nvPr>
            <p:ph type="sldNum" sz="quarter" idx="12"/>
          </p:nvPr>
        </p:nvSpPr>
        <p:spPr/>
        <p:txBody>
          <a:bodyPr/>
          <a:lstStyle/>
          <a:p>
            <a:fld id="{D3886EC8-68D6-453E-B3B5-A104E70C8A9B}" type="slidenum">
              <a:rPr lang="en-US" smtClean="0"/>
              <a:t>‹#›</a:t>
            </a:fld>
            <a:endParaRPr lang="en-US" dirty="0"/>
          </a:p>
        </p:txBody>
      </p:sp>
    </p:spTree>
    <p:extLst>
      <p:ext uri="{BB962C8B-B14F-4D97-AF65-F5344CB8AC3E}">
        <p14:creationId xmlns:p14="http://schemas.microsoft.com/office/powerpoint/2010/main" val="110547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DED89-B008-0DBB-1764-71ED2AA4CE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49E558-73CE-E907-1F3F-1894B681B5CF}"/>
              </a:ext>
            </a:extLst>
          </p:cNvPr>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4" name="Footer Placeholder 3">
            <a:extLst>
              <a:ext uri="{FF2B5EF4-FFF2-40B4-BE49-F238E27FC236}">
                <a16:creationId xmlns:a16="http://schemas.microsoft.com/office/drawing/2014/main" id="{F2619FFF-811A-7E01-3B1F-19BD036C02C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7FA453E-AA8C-0E34-1486-04E3789C03C1}"/>
              </a:ext>
            </a:extLst>
          </p:cNvPr>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52216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233985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368147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5789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375802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3222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30E12-C397-4A97-B4A2-B4A0257FEAA1}" type="datetimeFigureOut">
              <a:rPr lang="en-US" smtClean="0"/>
              <a:t>4/30/2024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EDF8E0-4987-4188-9243-5B77D94D7829}" type="slidenum">
              <a:rPr lang="en-US" smtClean="0"/>
              <a:t>‹#›</a:t>
            </a:fld>
            <a:endParaRPr lang="en-US" dirty="0"/>
          </a:p>
        </p:txBody>
      </p:sp>
    </p:spTree>
    <p:extLst>
      <p:ext uri="{BB962C8B-B14F-4D97-AF65-F5344CB8AC3E}">
        <p14:creationId xmlns:p14="http://schemas.microsoft.com/office/powerpoint/2010/main" val="73654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30E12-C397-4A97-B4A2-B4A0257FEAA1}" type="datetimeFigureOut">
              <a:rPr lang="en-US" smtClean="0"/>
              <a:t>4/30/2024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DF8E0-4987-4188-9243-5B77D94D7829}" type="slidenum">
              <a:rPr lang="en-US" smtClean="0"/>
              <a:t>‹#›</a:t>
            </a:fld>
            <a:endParaRPr lang="en-US" dirty="0"/>
          </a:p>
        </p:txBody>
      </p:sp>
    </p:spTree>
    <p:extLst>
      <p:ext uri="{BB962C8B-B14F-4D97-AF65-F5344CB8AC3E}">
        <p14:creationId xmlns:p14="http://schemas.microsoft.com/office/powerpoint/2010/main" val="1965441838"/>
      </p:ext>
    </p:extLst>
  </p:cSld>
  <p:clrMap bg1="lt1" tx1="dk1" bg2="lt2" tx2="dk2" accent1="accent1" accent2="accent2" accent3="accent3" accent4="accent4" accent5="accent5" accent6="accent6" hlink="hlink" folHlink="folHlink"/>
  <p:sldLayoutIdLst>
    <p:sldLayoutId id="2147483661" r:id="rId1"/>
    <p:sldLayoutId id="2147483685" r:id="rId2"/>
    <p:sldLayoutId id="2147483684"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A0250F-5887-459D-7D29-73FF52ED3CC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62F64D-CEE4-452E-EFE4-7BB766EB487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ED2A09-A716-4085-370E-BD596B09E4B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385D0-31A6-4ED8-A1F1-767FF4FF2AA2}" type="datetimeFigureOut">
              <a:rPr lang="en-US" smtClean="0"/>
              <a:t>4/30/2024</a:t>
            </a:fld>
            <a:endParaRPr lang="en-US" dirty="0"/>
          </a:p>
        </p:txBody>
      </p:sp>
      <p:sp>
        <p:nvSpPr>
          <p:cNvPr id="5" name="Footer Placeholder 4">
            <a:extLst>
              <a:ext uri="{FF2B5EF4-FFF2-40B4-BE49-F238E27FC236}">
                <a16:creationId xmlns:a16="http://schemas.microsoft.com/office/drawing/2014/main" id="{9CAC0731-AF4B-F23D-8235-99109265E9B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69D9823-12E5-A6A6-9FCC-4081ED98D84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86EC8-68D6-453E-B3B5-A104E70C8A9B}" type="slidenum">
              <a:rPr lang="en-US" smtClean="0"/>
              <a:t>‹#›</a:t>
            </a:fld>
            <a:endParaRPr lang="en-US" dirty="0"/>
          </a:p>
        </p:txBody>
      </p:sp>
    </p:spTree>
    <p:extLst>
      <p:ext uri="{BB962C8B-B14F-4D97-AF65-F5344CB8AC3E}">
        <p14:creationId xmlns:p14="http://schemas.microsoft.com/office/powerpoint/2010/main" val="3706683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6591D8A-6A74-5889-2579-2064639298AD}"/>
              </a:ext>
            </a:extLst>
          </p:cNvPr>
          <p:cNvSpPr>
            <a:spLocks noGrp="1"/>
          </p:cNvSpPr>
          <p:nvPr>
            <p:ph type="subTitle" idx="4294967295"/>
          </p:nvPr>
        </p:nvSpPr>
        <p:spPr>
          <a:xfrm>
            <a:off x="788491" y="2923713"/>
            <a:ext cx="6858000" cy="521075"/>
          </a:xfrm>
        </p:spPr>
        <p:txBody>
          <a:bodyPr/>
          <a:lstStyle/>
          <a:p>
            <a:pPr marL="0" indent="0">
              <a:buNone/>
            </a:pPr>
            <a:r>
              <a:rPr lang="en-US" dirty="0">
                <a:latin typeface="Franklin Gothic Medium" panose="020B0603020102020204" pitchFamily="34" charset="0"/>
              </a:rPr>
              <a:t>Purdue Language and Cultural Exchange</a:t>
            </a:r>
          </a:p>
        </p:txBody>
      </p:sp>
      <p:sp>
        <p:nvSpPr>
          <p:cNvPr id="4" name="TextBox 3">
            <a:extLst>
              <a:ext uri="{FF2B5EF4-FFF2-40B4-BE49-F238E27FC236}">
                <a16:creationId xmlns:a16="http://schemas.microsoft.com/office/drawing/2014/main" id="{E13F8245-E481-EBA0-B87A-910F4C417B8C}"/>
              </a:ext>
            </a:extLst>
          </p:cNvPr>
          <p:cNvSpPr txBox="1"/>
          <p:nvPr/>
        </p:nvSpPr>
        <p:spPr>
          <a:xfrm>
            <a:off x="5328604" y="5988525"/>
            <a:ext cx="2253437" cy="646331"/>
          </a:xfrm>
          <a:prstGeom prst="rect">
            <a:avLst/>
          </a:prstGeom>
          <a:noFill/>
        </p:spPr>
        <p:txBody>
          <a:bodyPr wrap="none" rtlCol="0">
            <a:spAutoFit/>
          </a:bodyPr>
          <a:lstStyle/>
          <a:p>
            <a:r>
              <a:rPr lang="en-US" dirty="0">
                <a:latin typeface="Franklin Gothic Medium" panose="020B0603020102020204" pitchFamily="34" charset="0"/>
              </a:rPr>
              <a:t>Suzanne Nicolas</a:t>
            </a:r>
          </a:p>
          <a:p>
            <a:r>
              <a:rPr lang="en-US" dirty="0">
                <a:latin typeface="Franklin Gothic Medium" panose="020B0603020102020204" pitchFamily="34" charset="0"/>
              </a:rPr>
              <a:t>Program Coordinator</a:t>
            </a:r>
          </a:p>
        </p:txBody>
      </p:sp>
      <p:sp>
        <p:nvSpPr>
          <p:cNvPr id="2" name="Title 1">
            <a:extLst>
              <a:ext uri="{FF2B5EF4-FFF2-40B4-BE49-F238E27FC236}">
                <a16:creationId xmlns:a16="http://schemas.microsoft.com/office/drawing/2014/main" id="{CB40949B-8BB1-6AEE-30AA-8AF89359D547}"/>
              </a:ext>
            </a:extLst>
          </p:cNvPr>
          <p:cNvSpPr>
            <a:spLocks noGrp="1"/>
          </p:cNvSpPr>
          <p:nvPr>
            <p:ph type="ctrTitle" idx="4294967295"/>
          </p:nvPr>
        </p:nvSpPr>
        <p:spPr>
          <a:xfrm>
            <a:off x="281413" y="1300739"/>
            <a:ext cx="7772400" cy="1622974"/>
          </a:xfrm>
        </p:spPr>
        <p:txBody>
          <a:bodyPr>
            <a:normAutofit fontScale="90000"/>
          </a:bodyPr>
          <a:lstStyle/>
          <a:p>
            <a:pPr algn="ctr"/>
            <a:r>
              <a:rPr lang="en-US" sz="12500" dirty="0">
                <a:latin typeface="Franklin Gothic Medium" panose="020B0603020102020204" pitchFamily="34" charset="0"/>
              </a:rPr>
              <a:t>PLaCE</a:t>
            </a:r>
          </a:p>
        </p:txBody>
      </p:sp>
      <p:sp>
        <p:nvSpPr>
          <p:cNvPr id="5" name="TextBox 4">
            <a:extLst>
              <a:ext uri="{FF2B5EF4-FFF2-40B4-BE49-F238E27FC236}">
                <a16:creationId xmlns:a16="http://schemas.microsoft.com/office/drawing/2014/main" id="{3C23D99C-0BF4-F591-0283-F27B5F72A025}"/>
              </a:ext>
            </a:extLst>
          </p:cNvPr>
          <p:cNvSpPr txBox="1"/>
          <p:nvPr/>
        </p:nvSpPr>
        <p:spPr>
          <a:xfrm>
            <a:off x="788491" y="3558024"/>
            <a:ext cx="6943987" cy="800219"/>
          </a:xfrm>
          <a:prstGeom prst="rect">
            <a:avLst/>
          </a:prstGeom>
          <a:noFill/>
        </p:spPr>
        <p:txBody>
          <a:bodyPr wrap="square" rtlCol="0">
            <a:spAutoFit/>
          </a:bodyPr>
          <a:lstStyle/>
          <a:p>
            <a:pPr algn="ctr"/>
            <a:r>
              <a:rPr lang="en-US" sz="2800" dirty="0">
                <a:latin typeface="Franklin Gothic Medium" panose="020B0603020102020204" pitchFamily="34" charset="0"/>
              </a:rPr>
              <a:t>Advisor Assembly</a:t>
            </a:r>
          </a:p>
          <a:p>
            <a:pPr algn="ctr"/>
            <a:r>
              <a:rPr lang="en-US" dirty="0">
                <a:latin typeface="Franklin Gothic Medium" panose="020B0603020102020204" pitchFamily="34" charset="0"/>
              </a:rPr>
              <a:t>April 30, 2024</a:t>
            </a:r>
          </a:p>
        </p:txBody>
      </p:sp>
      <p:sp>
        <p:nvSpPr>
          <p:cNvPr id="6" name="TextBox 5">
            <a:extLst>
              <a:ext uri="{FF2B5EF4-FFF2-40B4-BE49-F238E27FC236}">
                <a16:creationId xmlns:a16="http://schemas.microsoft.com/office/drawing/2014/main" id="{3BEC6434-852B-39EC-4D7B-98FC74DFB493}"/>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390876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42913B30-E85D-0191-42EF-3F15F6E33758}"/>
              </a:ext>
            </a:extLst>
          </p:cNvPr>
          <p:cNvSpPr>
            <a:spLocks noGrp="1"/>
          </p:cNvSpPr>
          <p:nvPr>
            <p:ph type="subTitle" idx="4294967295"/>
          </p:nvPr>
        </p:nvSpPr>
        <p:spPr>
          <a:xfrm>
            <a:off x="908108" y="712538"/>
            <a:ext cx="6858000" cy="4799029"/>
          </a:xfrm>
        </p:spPr>
        <p:txBody>
          <a:bodyPr>
            <a:noAutofit/>
          </a:bodyPr>
          <a:lstStyle/>
          <a:p>
            <a:pPr marL="0" indent="0">
              <a:buNone/>
            </a:pPr>
            <a:r>
              <a:rPr lang="en-US" dirty="0">
                <a:latin typeface="Franklin Gothic Medium Cond" panose="020B0606030402020204" pitchFamily="34" charset="0"/>
              </a:rPr>
              <a:t>Purdue Language and Cultural Exchange (PLaCE) supports those international students who learned English as a second language, and who will benefit from language and cultural support as they adjust to life at a U.S. university.</a:t>
            </a:r>
          </a:p>
          <a:p>
            <a:pPr marL="0" indent="0">
              <a:buNone/>
            </a:pPr>
            <a:endParaRPr lang="en-US" sz="900" dirty="0">
              <a:latin typeface="Franklin Gothic Medium Cond" panose="020B0606030402020204" pitchFamily="34" charset="0"/>
            </a:endParaRPr>
          </a:p>
          <a:p>
            <a:pPr marL="0" indent="0">
              <a:buNone/>
            </a:pPr>
            <a:r>
              <a:rPr lang="en-US" dirty="0">
                <a:latin typeface="Franklin Gothic Medium Cond" panose="020B0606030402020204" pitchFamily="34" charset="0"/>
              </a:rPr>
              <a:t>Our mission is to provide a strong instructional and assessment program. We help students develop the academic, linguistic and cultural competencies needed to participate in university life and to compete for graduate school and employment opportunities.</a:t>
            </a:r>
          </a:p>
        </p:txBody>
      </p:sp>
      <p:sp>
        <p:nvSpPr>
          <p:cNvPr id="6" name="TextBox 5">
            <a:extLst>
              <a:ext uri="{FF2B5EF4-FFF2-40B4-BE49-F238E27FC236}">
                <a16:creationId xmlns:a16="http://schemas.microsoft.com/office/drawing/2014/main" id="{89F85975-99BE-2D02-5736-44DB391D63A9}"/>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2249073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5639-19AF-0A34-BD9F-22CACFDCE465}"/>
              </a:ext>
            </a:extLst>
          </p:cNvPr>
          <p:cNvSpPr>
            <a:spLocks noGrp="1"/>
          </p:cNvSpPr>
          <p:nvPr>
            <p:ph type="ctrTitle" idx="4294967295"/>
          </p:nvPr>
        </p:nvSpPr>
        <p:spPr>
          <a:xfrm>
            <a:off x="559722" y="414733"/>
            <a:ext cx="7772400" cy="1622974"/>
          </a:xfrm>
        </p:spPr>
        <p:txBody>
          <a:bodyPr>
            <a:normAutofit/>
          </a:bodyPr>
          <a:lstStyle/>
          <a:p>
            <a:r>
              <a:rPr lang="en-US" sz="6000" b="1" dirty="0">
                <a:latin typeface="Franklin Gothic Medium" panose="020B0603020102020204" pitchFamily="34" charset="0"/>
              </a:rPr>
              <a:t>Why PLaCE?</a:t>
            </a:r>
          </a:p>
        </p:txBody>
      </p:sp>
      <p:sp>
        <p:nvSpPr>
          <p:cNvPr id="3" name="Subtitle 2">
            <a:extLst>
              <a:ext uri="{FF2B5EF4-FFF2-40B4-BE49-F238E27FC236}">
                <a16:creationId xmlns:a16="http://schemas.microsoft.com/office/drawing/2014/main" id="{E45F9D4A-264F-4844-9D1D-9560AB37D954}"/>
              </a:ext>
            </a:extLst>
          </p:cNvPr>
          <p:cNvSpPr>
            <a:spLocks noGrp="1"/>
          </p:cNvSpPr>
          <p:nvPr>
            <p:ph type="subTitle" idx="4294967295"/>
          </p:nvPr>
        </p:nvSpPr>
        <p:spPr>
          <a:xfrm>
            <a:off x="559722" y="1959860"/>
            <a:ext cx="6749128" cy="2160630"/>
          </a:xfrm>
        </p:spPr>
        <p:txBody>
          <a:bodyPr>
            <a:noAutofit/>
          </a:bodyPr>
          <a:lstStyle/>
          <a:p>
            <a:pPr marL="0" indent="0">
              <a:spcAft>
                <a:spcPts val="1200"/>
              </a:spcAft>
              <a:buNone/>
            </a:pPr>
            <a:r>
              <a:rPr lang="en-US" sz="2400" dirty="0">
                <a:effectLst/>
                <a:latin typeface="Franklin Gothic Medium" panose="020B0603020102020204" pitchFamily="34" charset="0"/>
                <a:ea typeface="Calibri" panose="020F0502020204030204" pitchFamily="34" charset="0"/>
                <a:cs typeface="Times New Roman" panose="02020603050405020304" pitchFamily="18" charset="0"/>
              </a:rPr>
              <a:t>The PLaCE requirement is based on the University Senate’s recommendation (via Resolution 15-13) and action approved by the Purdue Board of Trustees and set forth by the Office of the Provost on December 8, 2017.</a:t>
            </a:r>
          </a:p>
          <a:p>
            <a:pPr marL="0" indent="0">
              <a:buNone/>
            </a:pPr>
            <a:r>
              <a:rPr lang="en-US" sz="2400" dirty="0">
                <a:effectLst/>
                <a:latin typeface="Franklin Gothic Medium" panose="020B0603020102020204" pitchFamily="34" charset="0"/>
                <a:ea typeface="Calibri" panose="020F0502020204030204" pitchFamily="34" charset="0"/>
                <a:cs typeface="Times New Roman" panose="02020603050405020304" pitchFamily="18" charset="0"/>
              </a:rPr>
              <a:t>The PLaCE program provides a required two-course sequence (SCLA 110 and SCLA 111) for all international undergraduate students based on their English proficiency scores.</a:t>
            </a:r>
          </a:p>
          <a:p>
            <a:pPr marL="0" indent="0">
              <a:buNone/>
            </a:pPr>
            <a:endParaRPr lang="en-US" sz="1200" b="1" dirty="0">
              <a:latin typeface="Franklin Gothic Medium" panose="020B06030201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7AE62CA-3233-F13A-79E8-12E967FE0762}"/>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249492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022D512-8B54-DEBA-A7DF-A93A69D0C54B}"/>
              </a:ext>
            </a:extLst>
          </p:cNvPr>
          <p:cNvSpPr txBox="1"/>
          <p:nvPr/>
        </p:nvSpPr>
        <p:spPr>
          <a:xfrm>
            <a:off x="783769" y="1454329"/>
            <a:ext cx="6862357" cy="3985706"/>
          </a:xfrm>
          <a:prstGeom prst="rect">
            <a:avLst/>
          </a:prstGeom>
          <a:noFill/>
        </p:spPr>
        <p:txBody>
          <a:bodyPr wrap="square">
            <a:spAutoFit/>
          </a:bodyPr>
          <a:lstStyle/>
          <a:p>
            <a:r>
              <a:rPr lang="en-US" sz="2400" dirty="0">
                <a:latin typeface="Franklin Gothic Medium" panose="020B0603020102020204" pitchFamily="34" charset="0"/>
              </a:rPr>
              <a:t>Beginning with Summer 2024 – ENGL 110 and 111 will become SCLA 110 and 111.</a:t>
            </a:r>
          </a:p>
          <a:p>
            <a:pPr>
              <a:spcBef>
                <a:spcPts val="1000"/>
              </a:spcBef>
            </a:pPr>
            <a:endParaRPr lang="en-US" sz="1100" dirty="0">
              <a:latin typeface="Franklin Gothic Medium" panose="020B0603020102020204" pitchFamily="34" charset="0"/>
            </a:endParaRPr>
          </a:p>
          <a:p>
            <a:pPr marL="342900" indent="-342900">
              <a:spcBef>
                <a:spcPts val="1000"/>
              </a:spcBef>
              <a:buFont typeface="Arial" panose="020B0604020202020204" pitchFamily="34" charset="0"/>
              <a:buChar char="•"/>
            </a:pPr>
            <a:r>
              <a:rPr lang="en-US" sz="2400" dirty="0">
                <a:latin typeface="Franklin Gothic Medium" panose="020B0603020102020204" pitchFamily="34" charset="0"/>
              </a:rPr>
              <a:t>Placement criteria remains the same.</a:t>
            </a:r>
          </a:p>
          <a:p>
            <a:pPr marL="342900" indent="-342900">
              <a:spcBef>
                <a:spcPts val="1000"/>
              </a:spcBef>
              <a:buFont typeface="Arial" panose="020B0604020202020204" pitchFamily="34" charset="0"/>
              <a:buChar char="•"/>
            </a:pPr>
            <a:r>
              <a:rPr lang="en-US" sz="2400" dirty="0">
                <a:latin typeface="Franklin Gothic Medium" panose="020B0603020102020204" pitchFamily="34" charset="0"/>
              </a:rPr>
              <a:t>Course content is the same.</a:t>
            </a:r>
          </a:p>
          <a:p>
            <a:pPr marL="342900" indent="-342900">
              <a:spcBef>
                <a:spcPts val="1000"/>
              </a:spcBef>
              <a:buFont typeface="Arial" panose="020B0604020202020204" pitchFamily="34" charset="0"/>
              <a:buChar char="•"/>
            </a:pPr>
            <a:r>
              <a:rPr lang="en-US" sz="2400" dirty="0">
                <a:latin typeface="Franklin Gothic Medium" panose="020B0603020102020204" pitchFamily="34" charset="0"/>
              </a:rPr>
              <a:t>Replacement grade equivalency for ENGL 110/111 is enabled.</a:t>
            </a:r>
          </a:p>
          <a:p>
            <a:pPr marL="342900" indent="-342900">
              <a:spcBef>
                <a:spcPts val="1000"/>
              </a:spcBef>
              <a:buFont typeface="Arial" panose="020B0604020202020204" pitchFamily="34" charset="0"/>
              <a:buChar char="•"/>
            </a:pPr>
            <a:r>
              <a:rPr lang="en-US" sz="2400" dirty="0">
                <a:latin typeface="Franklin Gothic Medium" panose="020B0603020102020204" pitchFamily="34" charset="0"/>
              </a:rPr>
              <a:t>SCLA 110 will stay a part of the UCC.</a:t>
            </a:r>
          </a:p>
          <a:p>
            <a:pPr marL="342900" indent="-342900">
              <a:spcBef>
                <a:spcPts val="1000"/>
              </a:spcBef>
              <a:buFont typeface="Arial" panose="020B0604020202020204" pitchFamily="34" charset="0"/>
              <a:buChar char="•"/>
            </a:pPr>
            <a:r>
              <a:rPr lang="en-US" sz="2400" dirty="0">
                <a:latin typeface="Franklin Gothic Medium" panose="020B0603020102020204" pitchFamily="34" charset="0"/>
              </a:rPr>
              <a:t>SCLA 111 will remain a humanities elective</a:t>
            </a:r>
          </a:p>
        </p:txBody>
      </p:sp>
      <p:sp>
        <p:nvSpPr>
          <p:cNvPr id="8" name="TextBox 7">
            <a:extLst>
              <a:ext uri="{FF2B5EF4-FFF2-40B4-BE49-F238E27FC236}">
                <a16:creationId xmlns:a16="http://schemas.microsoft.com/office/drawing/2014/main" id="{C32B5154-C405-A294-A03F-73045A854CA2}"/>
              </a:ext>
            </a:extLst>
          </p:cNvPr>
          <p:cNvSpPr txBox="1"/>
          <p:nvPr/>
        </p:nvSpPr>
        <p:spPr>
          <a:xfrm>
            <a:off x="304799" y="469316"/>
            <a:ext cx="8055431" cy="892552"/>
          </a:xfrm>
          <a:prstGeom prst="rect">
            <a:avLst/>
          </a:prstGeom>
          <a:noFill/>
        </p:spPr>
        <p:txBody>
          <a:bodyPr wrap="square">
            <a:spAutoFit/>
          </a:bodyPr>
          <a:lstStyle/>
          <a:p>
            <a:r>
              <a:rPr lang="en-US" sz="5200" b="1" dirty="0">
                <a:latin typeface="Franklin Gothic Medium" panose="020B0603020102020204" pitchFamily="34" charset="0"/>
              </a:rPr>
              <a:t>Course Designation Change</a:t>
            </a:r>
            <a:endParaRPr lang="en-US" sz="5200" b="1" dirty="0"/>
          </a:p>
        </p:txBody>
      </p:sp>
      <p:sp>
        <p:nvSpPr>
          <p:cNvPr id="2" name="TextBox 1">
            <a:extLst>
              <a:ext uri="{FF2B5EF4-FFF2-40B4-BE49-F238E27FC236}">
                <a16:creationId xmlns:a16="http://schemas.microsoft.com/office/drawing/2014/main" id="{CB4127DF-54FC-3EF7-2F0A-21C094496ABF}"/>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198510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B1ADF11-05EF-8C9B-5DCB-F642F436CC97}"/>
              </a:ext>
            </a:extLst>
          </p:cNvPr>
          <p:cNvGraphicFramePr>
            <a:graphicFrameLocks noGrp="1"/>
          </p:cNvGraphicFramePr>
          <p:nvPr>
            <p:extLst>
              <p:ext uri="{D42A27DB-BD31-4B8C-83A1-F6EECF244321}">
                <p14:modId xmlns:p14="http://schemas.microsoft.com/office/powerpoint/2010/main" val="674407047"/>
              </p:ext>
            </p:extLst>
          </p:nvPr>
        </p:nvGraphicFramePr>
        <p:xfrm>
          <a:off x="783771" y="644434"/>
          <a:ext cx="6757852" cy="4493623"/>
        </p:xfrm>
        <a:graphic>
          <a:graphicData uri="http://schemas.openxmlformats.org/drawingml/2006/table">
            <a:tbl>
              <a:tblPr firstRow="1" firstCol="1" bandRow="1">
                <a:tableStyleId>{5C22544A-7EE6-4342-B048-85BDC9FD1C3A}</a:tableStyleId>
              </a:tblPr>
              <a:tblGrid>
                <a:gridCol w="3378926">
                  <a:extLst>
                    <a:ext uri="{9D8B030D-6E8A-4147-A177-3AD203B41FA5}">
                      <a16:colId xmlns:a16="http://schemas.microsoft.com/office/drawing/2014/main" val="583957698"/>
                    </a:ext>
                  </a:extLst>
                </a:gridCol>
                <a:gridCol w="3378926">
                  <a:extLst>
                    <a:ext uri="{9D8B030D-6E8A-4147-A177-3AD203B41FA5}">
                      <a16:colId xmlns:a16="http://schemas.microsoft.com/office/drawing/2014/main" val="297819505"/>
                    </a:ext>
                  </a:extLst>
                </a:gridCol>
              </a:tblGrid>
              <a:tr h="516867">
                <a:tc gridSpan="2">
                  <a:txBody>
                    <a:bodyPr/>
                    <a:lstStyle/>
                    <a:p>
                      <a:pPr marL="0" marR="0" algn="ctr">
                        <a:lnSpc>
                          <a:spcPct val="107000"/>
                        </a:lnSpc>
                        <a:spcBef>
                          <a:spcPts val="0"/>
                        </a:spcBef>
                        <a:spcAft>
                          <a:spcPts val="0"/>
                        </a:spcAft>
                      </a:pPr>
                      <a:r>
                        <a:rPr lang="en-US" sz="2400" b="1" dirty="0">
                          <a:solidFill>
                            <a:schemeClr val="tx1"/>
                          </a:solidFill>
                          <a:effectLst/>
                          <a:latin typeface="Franklin Gothic Medium" panose="020B0603020102020204" pitchFamily="34" charset="0"/>
                        </a:rPr>
                        <a:t>Placement Protocol for International Students</a:t>
                      </a:r>
                      <a:endParaRPr lang="en-US" sz="1800" b="1" dirty="0">
                        <a:solidFill>
                          <a:schemeClr val="tx1"/>
                        </a:solidFill>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89653337"/>
                  </a:ext>
                </a:extLst>
              </a:tr>
              <a:tr h="920005">
                <a:tc>
                  <a:txBody>
                    <a:bodyPr/>
                    <a:lstStyle/>
                    <a:p>
                      <a:pPr marL="55245" marR="0" algn="ctr">
                        <a:lnSpc>
                          <a:spcPct val="107000"/>
                        </a:lnSpc>
                        <a:spcBef>
                          <a:spcPts val="0"/>
                        </a:spcBef>
                        <a:spcAft>
                          <a:spcPts val="0"/>
                        </a:spcAft>
                      </a:pPr>
                      <a:r>
                        <a:rPr lang="en-US" sz="1600" dirty="0">
                          <a:solidFill>
                            <a:schemeClr val="tx1"/>
                          </a:solidFill>
                          <a:effectLst/>
                          <a:latin typeface="Source Sans Pro" panose="020B0503030403020204" pitchFamily="34" charset="0"/>
                          <a:ea typeface="Source Sans Pro" panose="020B0503030403020204" pitchFamily="34" charset="0"/>
                        </a:rPr>
                        <a:t>SCLA 11000 1</a:t>
                      </a:r>
                      <a:r>
                        <a:rPr lang="en-US" sz="1600" baseline="30000" dirty="0">
                          <a:solidFill>
                            <a:schemeClr val="tx1"/>
                          </a:solidFill>
                          <a:effectLst/>
                          <a:latin typeface="Source Sans Pro" panose="020B0503030403020204" pitchFamily="34" charset="0"/>
                          <a:ea typeface="Source Sans Pro" panose="020B0503030403020204" pitchFamily="34" charset="0"/>
                        </a:rPr>
                        <a:t>st</a:t>
                      </a:r>
                      <a:r>
                        <a:rPr lang="en-US" sz="1600" dirty="0">
                          <a:solidFill>
                            <a:schemeClr val="tx1"/>
                          </a:solidFill>
                          <a:effectLst/>
                          <a:latin typeface="Source Sans Pro" panose="020B0503030403020204" pitchFamily="34" charset="0"/>
                          <a:ea typeface="Source Sans Pro" panose="020B0503030403020204" pitchFamily="34" charset="0"/>
                        </a:rPr>
                        <a:t> semester</a:t>
                      </a:r>
                    </a:p>
                    <a:p>
                      <a:pPr marL="55245" marR="0" algn="ctr">
                        <a:lnSpc>
                          <a:spcPct val="107000"/>
                        </a:lnSpc>
                        <a:spcBef>
                          <a:spcPts val="0"/>
                        </a:spcBef>
                        <a:spcAft>
                          <a:spcPts val="0"/>
                        </a:spcAft>
                      </a:pPr>
                      <a:r>
                        <a:rPr lang="en-US" sz="1600" dirty="0">
                          <a:solidFill>
                            <a:schemeClr val="tx1"/>
                          </a:solidFill>
                          <a:effectLst/>
                          <a:latin typeface="Source Sans Pro" panose="020B0503030403020204" pitchFamily="34" charset="0"/>
                          <a:ea typeface="Source Sans Pro" panose="020B0503030403020204" pitchFamily="34" charset="0"/>
                        </a:rPr>
                        <a:t>SCLA 11100 2</a:t>
                      </a:r>
                      <a:r>
                        <a:rPr lang="en-US" sz="1600" baseline="30000" dirty="0">
                          <a:solidFill>
                            <a:schemeClr val="tx1"/>
                          </a:solidFill>
                          <a:effectLst/>
                          <a:latin typeface="Source Sans Pro" panose="020B0503030403020204" pitchFamily="34" charset="0"/>
                          <a:ea typeface="Source Sans Pro" panose="020B0503030403020204" pitchFamily="34" charset="0"/>
                        </a:rPr>
                        <a:t>nd</a:t>
                      </a:r>
                      <a:r>
                        <a:rPr lang="en-US" sz="1600" dirty="0">
                          <a:solidFill>
                            <a:schemeClr val="tx1"/>
                          </a:solidFill>
                          <a:effectLst/>
                          <a:latin typeface="Source Sans Pro" panose="020B0503030403020204" pitchFamily="34" charset="0"/>
                          <a:ea typeface="Source Sans Pro" panose="020B0503030403020204" pitchFamily="34" charset="0"/>
                        </a:rPr>
                        <a:t> semester</a:t>
                      </a:r>
                      <a:endParaRPr lang="en-US" sz="16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b="1" dirty="0">
                          <a:solidFill>
                            <a:schemeClr val="tx1"/>
                          </a:solidFill>
                          <a:effectLst/>
                          <a:latin typeface="Source Sans Pro" panose="020B0503030403020204" pitchFamily="34" charset="0"/>
                          <a:ea typeface="Source Sans Pro" panose="020B0503030403020204" pitchFamily="34" charset="0"/>
                        </a:rPr>
                        <a:t>SCLA 10100 or ENGL 10800</a:t>
                      </a:r>
                      <a:endParaRPr lang="en-US" sz="1600" b="1"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8162158"/>
                  </a:ext>
                </a:extLst>
              </a:tr>
              <a:tr h="661373">
                <a:tc>
                  <a:txBody>
                    <a:bodyPr/>
                    <a:lstStyle/>
                    <a:p>
                      <a:pPr marL="55245" marR="0" algn="ctr">
                        <a:lnSpc>
                          <a:spcPct val="107000"/>
                        </a:lnSpc>
                        <a:spcBef>
                          <a:spcPts val="0"/>
                        </a:spcBef>
                        <a:spcAft>
                          <a:spcPts val="0"/>
                        </a:spcAft>
                      </a:pPr>
                      <a:r>
                        <a:rPr lang="en-US" sz="1600" b="0" dirty="0">
                          <a:solidFill>
                            <a:schemeClr val="tx1"/>
                          </a:solidFill>
                          <a:effectLst/>
                          <a:latin typeface="Source Sans Pro" panose="020B0503030403020204" pitchFamily="34" charset="0"/>
                          <a:ea typeface="Source Sans Pro" panose="020B0503030403020204" pitchFamily="34" charset="0"/>
                        </a:rPr>
                        <a:t>TOEFL  total ≤100 </a:t>
                      </a:r>
                      <a:endParaRPr lang="en-US" sz="1600" b="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a:solidFill>
                            <a:schemeClr val="tx1"/>
                          </a:solidFill>
                          <a:effectLst/>
                          <a:latin typeface="Source Sans Pro" panose="020B0503030403020204" pitchFamily="34" charset="0"/>
                          <a:ea typeface="Source Sans Pro" panose="020B0503030403020204" pitchFamily="34" charset="0"/>
                        </a:rPr>
                        <a:t>TOEFL total &gt; 100 and </a:t>
                      </a:r>
                    </a:p>
                    <a:p>
                      <a:pPr marL="0" marR="0" algn="ctr">
                        <a:lnSpc>
                          <a:spcPct val="107000"/>
                        </a:lnSpc>
                        <a:spcBef>
                          <a:spcPts val="0"/>
                        </a:spcBef>
                        <a:spcAft>
                          <a:spcPts val="0"/>
                        </a:spcAft>
                      </a:pPr>
                      <a:r>
                        <a:rPr lang="en-US" sz="1600" dirty="0">
                          <a:solidFill>
                            <a:schemeClr val="tx1"/>
                          </a:solidFill>
                          <a:effectLst/>
                          <a:latin typeface="Source Sans Pro" panose="020B0503030403020204" pitchFamily="34" charset="0"/>
                          <a:ea typeface="Source Sans Pro" panose="020B0503030403020204" pitchFamily="34" charset="0"/>
                        </a:rPr>
                        <a:t>TOEFL iBT writing ≥ 27</a:t>
                      </a:r>
                      <a:endParaRPr lang="en-US" sz="16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1059146"/>
                  </a:ext>
                </a:extLst>
              </a:tr>
              <a:tr h="661373">
                <a:tc>
                  <a:txBody>
                    <a:bodyPr/>
                    <a:lstStyle/>
                    <a:p>
                      <a:pPr marL="55245" marR="0" algn="ctr">
                        <a:lnSpc>
                          <a:spcPct val="107000"/>
                        </a:lnSpc>
                        <a:spcBef>
                          <a:spcPts val="0"/>
                        </a:spcBef>
                        <a:spcAft>
                          <a:spcPts val="0"/>
                        </a:spcAft>
                      </a:pPr>
                      <a:r>
                        <a:rPr lang="en-US" sz="1600" b="0" dirty="0">
                          <a:solidFill>
                            <a:schemeClr val="tx1"/>
                          </a:solidFill>
                          <a:effectLst/>
                          <a:latin typeface="Source Sans Pro" panose="020B0503030403020204" pitchFamily="34" charset="0"/>
                          <a:ea typeface="Source Sans Pro" panose="020B0503030403020204" pitchFamily="34" charset="0"/>
                        </a:rPr>
                        <a:t>IELTS overall ≤ 7.5 </a:t>
                      </a:r>
                      <a:endParaRPr lang="en-US" sz="1600" b="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a:solidFill>
                            <a:schemeClr val="tx1"/>
                          </a:solidFill>
                          <a:effectLst/>
                          <a:latin typeface="Source Sans Pro" panose="020B0503030403020204" pitchFamily="34" charset="0"/>
                          <a:ea typeface="Source Sans Pro" panose="020B0503030403020204" pitchFamily="34" charset="0"/>
                        </a:rPr>
                        <a:t>IELTS overall &gt; 7.5 and IELTS writing ≥ 7.0 </a:t>
                      </a:r>
                      <a:endParaRPr lang="en-US" sz="16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482757"/>
                  </a:ext>
                </a:extLst>
              </a:tr>
              <a:tr h="460399">
                <a:tc>
                  <a:txBody>
                    <a:bodyPr/>
                    <a:lstStyle/>
                    <a:p>
                      <a:pPr marL="55245" marR="0" algn="ctr">
                        <a:lnSpc>
                          <a:spcPct val="107000"/>
                        </a:lnSpc>
                        <a:spcBef>
                          <a:spcPts val="0"/>
                        </a:spcBef>
                        <a:spcAft>
                          <a:spcPts val="0"/>
                        </a:spcAft>
                      </a:pPr>
                      <a:r>
                        <a:rPr lang="en-US" sz="1600" b="0" dirty="0">
                          <a:solidFill>
                            <a:schemeClr val="tx1"/>
                          </a:solidFill>
                          <a:effectLst/>
                          <a:latin typeface="Source Sans Pro" panose="020B0503030403020204" pitchFamily="34" charset="0"/>
                          <a:ea typeface="Source Sans Pro" panose="020B0503030403020204" pitchFamily="34" charset="0"/>
                        </a:rPr>
                        <a:t>Duolingo (DET) ≤130</a:t>
                      </a:r>
                      <a:endParaRPr lang="en-US" sz="1600" b="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latin typeface="Source Sans Pro" panose="020B0503030403020204" pitchFamily="34" charset="0"/>
                          <a:ea typeface="Source Sans Pro" panose="020B0503030403020204" pitchFamily="34" charset="0"/>
                        </a:rPr>
                        <a:t>Duolingo (DET) 135-160</a:t>
                      </a:r>
                      <a:endParaRPr lang="en-US" sz="16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382865"/>
                  </a:ext>
                </a:extLst>
              </a:tr>
              <a:tr h="1273606">
                <a:tc gridSpan="2">
                  <a:txBody>
                    <a:bodyPr/>
                    <a:lstStyle/>
                    <a:p>
                      <a:pPr marL="91440" marR="0" algn="just">
                        <a:lnSpc>
                          <a:spcPct val="107000"/>
                        </a:lnSpc>
                        <a:spcBef>
                          <a:spcPts val="0"/>
                        </a:spcBef>
                        <a:spcAft>
                          <a:spcPts val="0"/>
                        </a:spcAft>
                      </a:pPr>
                      <a:endParaRPr lang="en-US" sz="800" b="0" dirty="0">
                        <a:solidFill>
                          <a:schemeClr val="tx1"/>
                        </a:solidFill>
                        <a:effectLst/>
                        <a:latin typeface="Franklin Gothic Medium" panose="020B0603020102020204" pitchFamily="34" charset="0"/>
                      </a:endParaRPr>
                    </a:p>
                    <a:p>
                      <a:pPr marL="0" marR="0" lvl="0" indent="-365760" algn="just">
                        <a:lnSpc>
                          <a:spcPct val="107000"/>
                        </a:lnSpc>
                        <a:spcBef>
                          <a:spcPts val="0"/>
                        </a:spcBef>
                        <a:spcAft>
                          <a:spcPts val="0"/>
                        </a:spcAft>
                      </a:pPr>
                      <a:r>
                        <a:rPr lang="en-US" sz="1400" b="0" dirty="0">
                          <a:solidFill>
                            <a:schemeClr val="tx1"/>
                          </a:solidFill>
                          <a:effectLst/>
                          <a:latin typeface="Franklin Gothic Medium" panose="020B0603020102020204" pitchFamily="34" charset="0"/>
                        </a:rPr>
                        <a:t>“No TOEFL, IELTS, or DET Score” placement is in SCLA 11000.  Exemptions will be determined in consultation with PLaCE testing staff and involves review of test scores, including the ACE-In test administered online during the summer and other compelling evidence of proficiency.</a:t>
                      </a:r>
                      <a:endParaRPr lang="en-US" sz="1400" b="0" dirty="0">
                        <a:solidFill>
                          <a:schemeClr val="tx1"/>
                        </a:solidFill>
                        <a:effectLst/>
                        <a:latin typeface="Franklin Gothic Medium" panose="020B0603020102020204" pitchFamily="34" charset="0"/>
                        <a:ea typeface="Calibri" panose="020F0502020204030204" pitchFamily="34" charset="0"/>
                        <a:cs typeface="Times New Roman" panose="02020603050405020304" pitchFamily="18" charset="0"/>
                      </a:endParaRPr>
                    </a:p>
                  </a:txBody>
                  <a:tcPr marL="274320" marR="27432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08477012"/>
                  </a:ext>
                </a:extLst>
              </a:tr>
            </a:tbl>
          </a:graphicData>
        </a:graphic>
      </p:graphicFrame>
      <p:sp>
        <p:nvSpPr>
          <p:cNvPr id="6" name="TextBox 5">
            <a:extLst>
              <a:ext uri="{FF2B5EF4-FFF2-40B4-BE49-F238E27FC236}">
                <a16:creationId xmlns:a16="http://schemas.microsoft.com/office/drawing/2014/main" id="{F35AF0F9-30FC-5590-0CC2-6C88796D74F7}"/>
              </a:ext>
            </a:extLst>
          </p:cNvPr>
          <p:cNvSpPr txBox="1"/>
          <p:nvPr/>
        </p:nvSpPr>
        <p:spPr>
          <a:xfrm>
            <a:off x="3352800" y="3962400"/>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89BB422A-7E2A-0E4C-C7A0-34C8ABBD06E2}"/>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944636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022D512-8B54-DEBA-A7DF-A93A69D0C54B}"/>
              </a:ext>
            </a:extLst>
          </p:cNvPr>
          <p:cNvSpPr txBox="1"/>
          <p:nvPr/>
        </p:nvSpPr>
        <p:spPr>
          <a:xfrm>
            <a:off x="783769" y="1454329"/>
            <a:ext cx="6418219" cy="3924151"/>
          </a:xfrm>
          <a:prstGeom prst="rect">
            <a:avLst/>
          </a:prstGeom>
          <a:noFill/>
        </p:spPr>
        <p:txBody>
          <a:bodyPr wrap="square">
            <a:spAutoFit/>
          </a:bodyPr>
          <a:lstStyle/>
          <a:p>
            <a:pPr marL="342900" indent="-342900">
              <a:buFont typeface="Arial" panose="020B0604020202020204" pitchFamily="34" charset="0"/>
              <a:buChar char="•"/>
            </a:pPr>
            <a:r>
              <a:rPr lang="en-US" sz="2000" dirty="0">
                <a:latin typeface="Franklin Gothic Medium Cond" panose="020B0606030402020204" pitchFamily="34" charset="0"/>
              </a:rPr>
              <a:t>Qualifying students pre-enrolled in SCLA 110 and SCLA 111 by the Registrar’s office. Students with no proficiency scores are offered an online placement test in June to measure their proficiency and are placed based on those test scores. </a:t>
            </a:r>
          </a:p>
          <a:p>
            <a:pPr marL="342900" indent="-342900">
              <a:buFont typeface="Arial" panose="020B0604020202020204" pitchFamily="34" charset="0"/>
              <a:buChar char="•"/>
            </a:pPr>
            <a:endParaRPr lang="en-US" sz="1100" dirty="0">
              <a:latin typeface="Franklin Gothic Medium Cond" panose="020B0606030402020204" pitchFamily="34" charset="0"/>
            </a:endParaRPr>
          </a:p>
          <a:p>
            <a:pPr marL="342900" indent="-342900">
              <a:buFont typeface="Arial" panose="020B0604020202020204" pitchFamily="34" charset="0"/>
              <a:buChar char="•"/>
            </a:pPr>
            <a:r>
              <a:rPr lang="en-US" sz="2000" dirty="0">
                <a:latin typeface="Franklin Gothic Medium Cond" panose="020B0606030402020204" pitchFamily="34" charset="0"/>
              </a:rPr>
              <a:t>Non-qualifying international students can add SCLA 110 or 111 on a case-by-case basis. Advisors who feel a student needs to be enrolled in SCLA 110 should request it on their course submission. </a:t>
            </a:r>
          </a:p>
          <a:p>
            <a:pPr marL="342900" indent="-342900">
              <a:buFont typeface="Arial" panose="020B0604020202020204" pitchFamily="34" charset="0"/>
              <a:buChar char="•"/>
            </a:pPr>
            <a:endParaRPr lang="en-US" sz="1400" dirty="0">
              <a:latin typeface="Franklin Gothic Medium Cond" panose="020B0606030402020204" pitchFamily="34" charset="0"/>
            </a:endParaRPr>
          </a:p>
          <a:p>
            <a:pPr marL="342900" indent="-342900">
              <a:buFont typeface="Arial" panose="020B0604020202020204" pitchFamily="34" charset="0"/>
              <a:buChar char="•"/>
            </a:pPr>
            <a:r>
              <a:rPr lang="en-US" sz="2000" dirty="0">
                <a:latin typeface="Franklin Gothic Medium Cond" panose="020B0606030402020204" pitchFamily="34" charset="0"/>
              </a:rPr>
              <a:t>Students may be exempted from this PLaCE prerequisite by providing compelling evidence of advanced English language proficiency.</a:t>
            </a:r>
          </a:p>
        </p:txBody>
      </p:sp>
      <p:sp>
        <p:nvSpPr>
          <p:cNvPr id="8" name="TextBox 7">
            <a:extLst>
              <a:ext uri="{FF2B5EF4-FFF2-40B4-BE49-F238E27FC236}">
                <a16:creationId xmlns:a16="http://schemas.microsoft.com/office/drawing/2014/main" id="{C32B5154-C405-A294-A03F-73045A854CA2}"/>
              </a:ext>
            </a:extLst>
          </p:cNvPr>
          <p:cNvSpPr txBox="1"/>
          <p:nvPr/>
        </p:nvSpPr>
        <p:spPr>
          <a:xfrm>
            <a:off x="783769" y="373521"/>
            <a:ext cx="6975567" cy="923330"/>
          </a:xfrm>
          <a:prstGeom prst="rect">
            <a:avLst/>
          </a:prstGeom>
          <a:noFill/>
        </p:spPr>
        <p:txBody>
          <a:bodyPr wrap="square">
            <a:spAutoFit/>
          </a:bodyPr>
          <a:lstStyle/>
          <a:p>
            <a:r>
              <a:rPr lang="en-US" sz="5400" b="1" dirty="0">
                <a:latin typeface="Franklin Gothic Medium" panose="020B0603020102020204" pitchFamily="34" charset="0"/>
              </a:rPr>
              <a:t>What happens next?</a:t>
            </a:r>
            <a:endParaRPr lang="en-US" sz="5400" b="1" dirty="0"/>
          </a:p>
        </p:txBody>
      </p:sp>
      <p:sp>
        <p:nvSpPr>
          <p:cNvPr id="2" name="TextBox 1">
            <a:extLst>
              <a:ext uri="{FF2B5EF4-FFF2-40B4-BE49-F238E27FC236}">
                <a16:creationId xmlns:a16="http://schemas.microsoft.com/office/drawing/2014/main" id="{7647810A-F215-4A99-E321-D05DDF6258C4}"/>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1567087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1C940B-CE78-B705-B487-4CF4A53821D7}"/>
              </a:ext>
            </a:extLst>
          </p:cNvPr>
          <p:cNvSpPr txBox="1"/>
          <p:nvPr/>
        </p:nvSpPr>
        <p:spPr>
          <a:xfrm>
            <a:off x="896983" y="599106"/>
            <a:ext cx="6888480" cy="707886"/>
          </a:xfrm>
          <a:prstGeom prst="rect">
            <a:avLst/>
          </a:prstGeom>
          <a:noFill/>
        </p:spPr>
        <p:txBody>
          <a:bodyPr wrap="square">
            <a:spAutoFit/>
          </a:bodyPr>
          <a:lstStyle/>
          <a:p>
            <a:r>
              <a:rPr lang="en-US" sz="4000" b="1" dirty="0">
                <a:latin typeface="Franklin Gothic Medium" panose="020B0603020102020204" pitchFamily="34" charset="0"/>
                <a:ea typeface="+mj-ea"/>
                <a:cs typeface="+mj-cs"/>
              </a:rPr>
              <a:t>https://cla.purdue.edu/place/</a:t>
            </a:r>
          </a:p>
        </p:txBody>
      </p:sp>
      <p:pic>
        <p:nvPicPr>
          <p:cNvPr id="5" name="Picture 4">
            <a:extLst>
              <a:ext uri="{FF2B5EF4-FFF2-40B4-BE49-F238E27FC236}">
                <a16:creationId xmlns:a16="http://schemas.microsoft.com/office/drawing/2014/main" id="{5F58F985-F07F-22BC-3959-0B5C332CEDCF}"/>
              </a:ext>
            </a:extLst>
          </p:cNvPr>
          <p:cNvPicPr>
            <a:picLocks noChangeAspect="1"/>
          </p:cNvPicPr>
          <p:nvPr/>
        </p:nvPicPr>
        <p:blipFill>
          <a:blip r:embed="rId3"/>
          <a:stretch>
            <a:fillRect/>
          </a:stretch>
        </p:blipFill>
        <p:spPr>
          <a:xfrm>
            <a:off x="578794" y="1709075"/>
            <a:ext cx="4916315" cy="3439850"/>
          </a:xfrm>
          <a:prstGeom prst="rect">
            <a:avLst/>
          </a:prstGeom>
        </p:spPr>
      </p:pic>
      <p:pic>
        <p:nvPicPr>
          <p:cNvPr id="7" name="Picture 6" descr="A qr code with a white background&#10;&#10;Description automatically generated">
            <a:extLst>
              <a:ext uri="{FF2B5EF4-FFF2-40B4-BE49-F238E27FC236}">
                <a16:creationId xmlns:a16="http://schemas.microsoft.com/office/drawing/2014/main" id="{C3ECA69A-6181-D2E3-ABCB-61B029C9F8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1423" y="2610434"/>
            <a:ext cx="1637132" cy="1637132"/>
          </a:xfrm>
          <a:prstGeom prst="rect">
            <a:avLst/>
          </a:prstGeom>
        </p:spPr>
      </p:pic>
      <p:cxnSp>
        <p:nvCxnSpPr>
          <p:cNvPr id="10" name="Straight Arrow Connector 9">
            <a:extLst>
              <a:ext uri="{FF2B5EF4-FFF2-40B4-BE49-F238E27FC236}">
                <a16:creationId xmlns:a16="http://schemas.microsoft.com/office/drawing/2014/main" id="{DA050FC3-CC36-DE3C-E395-DEBD005B1627}"/>
              </a:ext>
            </a:extLst>
          </p:cNvPr>
          <p:cNvCxnSpPr/>
          <p:nvPr/>
        </p:nvCxnSpPr>
        <p:spPr>
          <a:xfrm>
            <a:off x="487680" y="1550126"/>
            <a:ext cx="635726" cy="653143"/>
          </a:xfrm>
          <a:prstGeom prst="straightConnector1">
            <a:avLst/>
          </a:prstGeom>
          <a:ln w="571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TextBox 1">
            <a:extLst>
              <a:ext uri="{FF2B5EF4-FFF2-40B4-BE49-F238E27FC236}">
                <a16:creationId xmlns:a16="http://schemas.microsoft.com/office/drawing/2014/main" id="{4E815E95-24C4-BDD9-B7DE-0B663577BF99}"/>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148285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022D512-8B54-DEBA-A7DF-A93A69D0C54B}"/>
              </a:ext>
            </a:extLst>
          </p:cNvPr>
          <p:cNvSpPr txBox="1"/>
          <p:nvPr/>
        </p:nvSpPr>
        <p:spPr>
          <a:xfrm>
            <a:off x="452847" y="2394855"/>
            <a:ext cx="7602582" cy="2262158"/>
          </a:xfrm>
          <a:prstGeom prst="rect">
            <a:avLst/>
          </a:prstGeom>
          <a:noFill/>
        </p:spPr>
        <p:txBody>
          <a:bodyPr wrap="square">
            <a:spAutoFit/>
          </a:bodyPr>
          <a:lstStyle/>
          <a:p>
            <a:pPr>
              <a:tabLst>
                <a:tab pos="3370263" algn="l"/>
              </a:tabLst>
            </a:pPr>
            <a:r>
              <a:rPr lang="en-US" sz="2400" dirty="0"/>
              <a:t>Suzanne Nicolas		PLaCE</a:t>
            </a:r>
          </a:p>
          <a:p>
            <a:pPr>
              <a:tabLst>
                <a:tab pos="3370263"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Program Coordinator		place@purdue.edu</a:t>
            </a:r>
          </a:p>
          <a:p>
            <a:pPr>
              <a:tabLst>
                <a:tab pos="3370263" algn="l"/>
              </a:tabLst>
            </a:pPr>
            <a:r>
              <a:rPr lang="en-US" sz="2400" dirty="0">
                <a:latin typeface="Calibri" panose="020F0502020204030204" pitchFamily="34" charset="0"/>
                <a:ea typeface="Calibri" panose="020F0502020204030204" pitchFamily="34" charset="0"/>
                <a:cs typeface="Calibri" panose="020F0502020204030204" pitchFamily="34" charset="0"/>
              </a:rPr>
              <a:t>YONG #833		</a:t>
            </a:r>
            <a:r>
              <a:rPr lang="en-US" sz="2400" dirty="0">
                <a:latin typeface="Calibri" panose="020F0502020204030204" pitchFamily="34" charset="0"/>
                <a:cs typeface="Calibri" panose="020F0502020204030204" pitchFamily="34" charset="0"/>
              </a:rPr>
              <a:t>https://cla.purdue.edu/place/</a:t>
            </a:r>
          </a:p>
          <a:p>
            <a:pPr>
              <a:tabLst>
                <a:tab pos="3370263" algn="l"/>
              </a:tabLst>
            </a:pPr>
            <a:r>
              <a:rPr lang="en-US" sz="2400" dirty="0">
                <a:latin typeface="Calibri" panose="020F0502020204030204" pitchFamily="34" charset="0"/>
                <a:ea typeface="Calibri" panose="020F0502020204030204" pitchFamily="34" charset="0"/>
                <a:cs typeface="Calibri" panose="020F0502020204030204" pitchFamily="34" charset="0"/>
              </a:rPr>
              <a:t>snicolas@purdue.edu		Main Office: YONG 810</a:t>
            </a:r>
          </a:p>
          <a:p>
            <a:r>
              <a:rPr lang="en-US" sz="2400" dirty="0">
                <a:latin typeface="Calibri" panose="020F0502020204030204" pitchFamily="34" charset="0"/>
                <a:ea typeface="Calibri" panose="020F0502020204030204" pitchFamily="34" charset="0"/>
                <a:cs typeface="Calibri" panose="020F0502020204030204" pitchFamily="34" charset="0"/>
              </a:rPr>
              <a:t>765-496-1090</a:t>
            </a:r>
          </a:p>
          <a:p>
            <a:endParaRPr lang="en-US" sz="300" dirty="0">
              <a:latin typeface="Calibri" panose="020F0502020204030204" pitchFamily="34" charset="0"/>
              <a:ea typeface="Calibri" panose="020F0502020204030204" pitchFamily="34" charset="0"/>
              <a:cs typeface="Calibri" panose="020F0502020204030204" pitchFamily="34" charset="0"/>
            </a:endParaRPr>
          </a:p>
          <a:p>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C32B5154-C405-A294-A03F-73045A854CA2}"/>
              </a:ext>
            </a:extLst>
          </p:cNvPr>
          <p:cNvSpPr txBox="1"/>
          <p:nvPr/>
        </p:nvSpPr>
        <p:spPr>
          <a:xfrm>
            <a:off x="304800" y="469316"/>
            <a:ext cx="7924800" cy="1446550"/>
          </a:xfrm>
          <a:prstGeom prst="rect">
            <a:avLst/>
          </a:prstGeom>
          <a:noFill/>
        </p:spPr>
        <p:txBody>
          <a:bodyPr wrap="square">
            <a:spAutoFit/>
          </a:bodyPr>
          <a:lstStyle/>
          <a:p>
            <a:pPr algn="ctr"/>
            <a:r>
              <a:rPr lang="en-US" sz="8800" b="1" dirty="0">
                <a:latin typeface="Franklin Gothic Medium" panose="020B0603020102020204" pitchFamily="34" charset="0"/>
              </a:rPr>
              <a:t>THANK YOU!</a:t>
            </a:r>
            <a:endParaRPr lang="en-US" sz="8800" b="1" dirty="0"/>
          </a:p>
        </p:txBody>
      </p:sp>
      <p:sp>
        <p:nvSpPr>
          <p:cNvPr id="2" name="TextBox 1">
            <a:extLst>
              <a:ext uri="{FF2B5EF4-FFF2-40B4-BE49-F238E27FC236}">
                <a16:creationId xmlns:a16="http://schemas.microsoft.com/office/drawing/2014/main" id="{4145CE93-8BA7-B814-2BDA-5EBB4D87870F}"/>
              </a:ext>
            </a:extLst>
          </p:cNvPr>
          <p:cNvSpPr txBox="1"/>
          <p:nvPr/>
        </p:nvSpPr>
        <p:spPr>
          <a:xfrm>
            <a:off x="7908721" y="6053183"/>
            <a:ext cx="906017" cy="461665"/>
          </a:xfrm>
          <a:prstGeom prst="rect">
            <a:avLst/>
          </a:prstGeom>
          <a:noFill/>
        </p:spPr>
        <p:txBody>
          <a:bodyPr wrap="none" rtlCol="0">
            <a:spAutoFit/>
          </a:bodyPr>
          <a:lstStyle/>
          <a:p>
            <a:r>
              <a:rPr lang="en-US" sz="2400" dirty="0">
                <a:solidFill>
                  <a:schemeClr val="bg1"/>
                </a:solidFill>
                <a:latin typeface="Franklin Gothic Medium Cond" panose="020B0606030402020204" pitchFamily="34" charset="0"/>
              </a:rPr>
              <a:t>PLaCE</a:t>
            </a:r>
            <a:endParaRPr lang="en-US" sz="2400" dirty="0">
              <a:solidFill>
                <a:schemeClr val="bg1"/>
              </a:solidFill>
            </a:endParaRPr>
          </a:p>
        </p:txBody>
      </p:sp>
    </p:spTree>
    <p:extLst>
      <p:ext uri="{BB962C8B-B14F-4D97-AF65-F5344CB8AC3E}">
        <p14:creationId xmlns:p14="http://schemas.microsoft.com/office/powerpoint/2010/main" val="39002011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685</TotalTime>
  <Words>495</Words>
  <Application>Microsoft Office PowerPoint</Application>
  <PresentationFormat>On-screen Show (4:3)</PresentationFormat>
  <Paragraphs>62</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Franklin Gothic Medium</vt:lpstr>
      <vt:lpstr>Franklin Gothic Medium Cond</vt:lpstr>
      <vt:lpstr>Source Sans Pro</vt:lpstr>
      <vt:lpstr>Office Theme</vt:lpstr>
      <vt:lpstr>Custom Design</vt:lpstr>
      <vt:lpstr>PLaCE</vt:lpstr>
      <vt:lpstr>PowerPoint Presentation</vt:lpstr>
      <vt:lpstr>Why PLaCE?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Nicolas, Suzanne R</dc:creator>
  <cp:lastModifiedBy>Nicolas, Suzanne R</cp:lastModifiedBy>
  <cp:revision>20</cp:revision>
  <cp:lastPrinted>2024-04-30T12:11:32Z</cp:lastPrinted>
  <dcterms:created xsi:type="dcterms:W3CDTF">2023-05-02T20:54:46Z</dcterms:created>
  <dcterms:modified xsi:type="dcterms:W3CDTF">2024-04-30T18:26:58Z</dcterms:modified>
</cp:coreProperties>
</file>